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4"/>
  </p:notesMasterIdLst>
  <p:sldIdLst>
    <p:sldId id="256" r:id="rId2"/>
    <p:sldId id="307" r:id="rId3"/>
    <p:sldId id="334" r:id="rId4"/>
    <p:sldId id="335" r:id="rId5"/>
    <p:sldId id="336" r:id="rId6"/>
    <p:sldId id="338" r:id="rId7"/>
    <p:sldId id="339" r:id="rId8"/>
    <p:sldId id="340" r:id="rId9"/>
    <p:sldId id="341" r:id="rId10"/>
    <p:sldId id="345" r:id="rId11"/>
    <p:sldId id="344" r:id="rId12"/>
    <p:sldId id="343" r:id="rId13"/>
  </p:sldIdLst>
  <p:sldSz cx="9144000" cy="5143500" type="screen16x9"/>
  <p:notesSz cx="6858000" cy="9144000"/>
  <p:embeddedFontLst>
    <p:embeddedFont>
      <p:font typeface="Hammersmith One" panose="020B0604020202020204" charset="0"/>
      <p:regular r:id="rId15"/>
    </p:embeddedFont>
    <p:embeddedFont>
      <p:font typeface="Istok Web" panose="020B0604020202020204" charset="0"/>
      <p:regular r:id="rId16"/>
      <p:bold r:id="rId17"/>
      <p:italic r:id="rId18"/>
      <p:boldItalic r:id="rId19"/>
    </p:embeddedFont>
    <p:embeddedFont>
      <p:font typeface="Neue Haas Grotesk Text Pro" panose="020B0504020202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77EB6CB-664F-4C7D-B398-EFCED5736D99}">
          <p14:sldIdLst>
            <p14:sldId id="256"/>
            <p14:sldId id="307"/>
            <p14:sldId id="334"/>
            <p14:sldId id="335"/>
            <p14:sldId id="336"/>
            <p14:sldId id="338"/>
            <p14:sldId id="339"/>
            <p14:sldId id="340"/>
            <p14:sldId id="341"/>
            <p14:sldId id="345"/>
            <p14:sldId id="344"/>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F7D16-4CB7-479D-AD5A-456653F53EB5}">
  <a:tblStyle styleId="{344F7D16-4CB7-479D-AD5A-456653F53E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90" autoAdjust="0"/>
  </p:normalViewPr>
  <p:slideViewPr>
    <p:cSldViewPr snapToGrid="0">
      <p:cViewPr varScale="1">
        <p:scale>
          <a:sx n="106" d="100"/>
          <a:sy n="106"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057CF-4AF7-4A98-B4F2-495C9C212E5C}" type="doc">
      <dgm:prSet loTypeId="urn:microsoft.com/office/officeart/2005/8/layout/process1" loCatId="process" qsTypeId="urn:microsoft.com/office/officeart/2005/8/quickstyle/simple1" qsCatId="simple" csTypeId="urn:microsoft.com/office/officeart/2005/8/colors/accent1_2" csCatId="accent1" phldr="1"/>
      <dgm:spPr/>
    </dgm:pt>
    <dgm:pt modelId="{90FACC40-DDBB-4536-B854-2492ED74BF5C}">
      <dgm:prSet phldrT="[Text]"/>
      <dgm:spPr/>
      <dgm:t>
        <a:bodyPr/>
        <a:lstStyle/>
        <a:p>
          <a:r>
            <a:rPr lang="en-SG" dirty="0">
              <a:latin typeface="Istok Web" panose="020B0604020202020204" charset="0"/>
            </a:rPr>
            <a:t>Data Acquisition and Visualization</a:t>
          </a:r>
        </a:p>
      </dgm:t>
    </dgm:pt>
    <dgm:pt modelId="{91C73DAC-7166-4E14-955E-AD670C5C3F8E}" type="parTrans" cxnId="{A4865C18-7A46-47D3-8F83-1572A6E778EE}">
      <dgm:prSet/>
      <dgm:spPr/>
      <dgm:t>
        <a:bodyPr/>
        <a:lstStyle/>
        <a:p>
          <a:endParaRPr lang="en-SG">
            <a:latin typeface="Istok Web" panose="020B0604020202020204" charset="0"/>
          </a:endParaRPr>
        </a:p>
      </dgm:t>
    </dgm:pt>
    <dgm:pt modelId="{251B9778-2C82-41EF-8D47-10A308B8CFC6}" type="sibTrans" cxnId="{A4865C18-7A46-47D3-8F83-1572A6E778EE}">
      <dgm:prSet/>
      <dgm:spPr/>
      <dgm:t>
        <a:bodyPr/>
        <a:lstStyle/>
        <a:p>
          <a:endParaRPr lang="en-SG">
            <a:latin typeface="Istok Web" panose="020B0604020202020204" charset="0"/>
          </a:endParaRPr>
        </a:p>
      </dgm:t>
    </dgm:pt>
    <dgm:pt modelId="{455F899F-4761-48A0-9D23-E35C4A74B2F7}">
      <dgm:prSet phldrT="[Text]"/>
      <dgm:spPr/>
      <dgm:t>
        <a:bodyPr/>
        <a:lstStyle/>
        <a:p>
          <a:r>
            <a:rPr lang="en-SG" dirty="0">
              <a:latin typeface="Istok Web" panose="020B0604020202020204" charset="0"/>
            </a:rPr>
            <a:t>Pre-processing</a:t>
          </a:r>
        </a:p>
      </dgm:t>
    </dgm:pt>
    <dgm:pt modelId="{9FA17E6E-D034-419E-A6B2-36B82F7E1A42}" type="parTrans" cxnId="{9BF45933-0048-4760-8831-903DD3422D22}">
      <dgm:prSet/>
      <dgm:spPr/>
      <dgm:t>
        <a:bodyPr/>
        <a:lstStyle/>
        <a:p>
          <a:endParaRPr lang="en-SG">
            <a:latin typeface="Istok Web" panose="020B0604020202020204" charset="0"/>
          </a:endParaRPr>
        </a:p>
      </dgm:t>
    </dgm:pt>
    <dgm:pt modelId="{36F52FE6-CD1F-4A1E-98E5-F00561579958}" type="sibTrans" cxnId="{9BF45933-0048-4760-8831-903DD3422D22}">
      <dgm:prSet/>
      <dgm:spPr/>
      <dgm:t>
        <a:bodyPr/>
        <a:lstStyle/>
        <a:p>
          <a:endParaRPr lang="en-SG">
            <a:latin typeface="Istok Web" panose="020B0604020202020204" charset="0"/>
          </a:endParaRPr>
        </a:p>
      </dgm:t>
    </dgm:pt>
    <dgm:pt modelId="{880082E6-BF6C-47C2-930F-21899183A737}">
      <dgm:prSet phldrT="[Text]"/>
      <dgm:spPr/>
      <dgm:t>
        <a:bodyPr/>
        <a:lstStyle/>
        <a:p>
          <a:r>
            <a:rPr lang="en-SG" dirty="0">
              <a:latin typeface="Istok Web" panose="020B0604020202020204" charset="0"/>
            </a:rPr>
            <a:t>Generate Predictive Models</a:t>
          </a:r>
        </a:p>
      </dgm:t>
    </dgm:pt>
    <dgm:pt modelId="{73835FD8-D535-4A16-A876-37AC58EBF64C}" type="parTrans" cxnId="{00B60AB3-B3DC-48E7-B793-E42D98116074}">
      <dgm:prSet/>
      <dgm:spPr/>
      <dgm:t>
        <a:bodyPr/>
        <a:lstStyle/>
        <a:p>
          <a:endParaRPr lang="en-SG">
            <a:latin typeface="Istok Web" panose="020B0604020202020204" charset="0"/>
          </a:endParaRPr>
        </a:p>
      </dgm:t>
    </dgm:pt>
    <dgm:pt modelId="{BEF786FC-98D0-4527-A224-6008473239F9}" type="sibTrans" cxnId="{00B60AB3-B3DC-48E7-B793-E42D98116074}">
      <dgm:prSet/>
      <dgm:spPr/>
      <dgm:t>
        <a:bodyPr/>
        <a:lstStyle/>
        <a:p>
          <a:endParaRPr lang="en-SG">
            <a:latin typeface="Istok Web" panose="020B0604020202020204" charset="0"/>
          </a:endParaRPr>
        </a:p>
      </dgm:t>
    </dgm:pt>
    <dgm:pt modelId="{FBC77D0C-DE19-4546-8E4A-BDD153EBBE06}">
      <dgm:prSet phldrT="[Text]"/>
      <dgm:spPr/>
      <dgm:t>
        <a:bodyPr/>
        <a:lstStyle/>
        <a:p>
          <a:r>
            <a:rPr lang="en-SG" dirty="0">
              <a:latin typeface="Istok Web" panose="020B0604020202020204" charset="0"/>
            </a:rPr>
            <a:t>Compare Accuracy of Models</a:t>
          </a:r>
        </a:p>
      </dgm:t>
    </dgm:pt>
    <dgm:pt modelId="{66EC2A31-FDE3-4FCE-8407-AF5F5B3753CE}" type="parTrans" cxnId="{4E5A0AC3-24A8-401B-A3D8-FA4866F6ED3E}">
      <dgm:prSet/>
      <dgm:spPr/>
      <dgm:t>
        <a:bodyPr/>
        <a:lstStyle/>
        <a:p>
          <a:endParaRPr lang="en-SG">
            <a:latin typeface="Istok Web" panose="020B0604020202020204" charset="0"/>
          </a:endParaRPr>
        </a:p>
      </dgm:t>
    </dgm:pt>
    <dgm:pt modelId="{FD888DEF-9401-46FF-B365-738C953F65B1}" type="sibTrans" cxnId="{4E5A0AC3-24A8-401B-A3D8-FA4866F6ED3E}">
      <dgm:prSet/>
      <dgm:spPr/>
      <dgm:t>
        <a:bodyPr/>
        <a:lstStyle/>
        <a:p>
          <a:endParaRPr lang="en-SG">
            <a:latin typeface="Istok Web" panose="020B0604020202020204" charset="0"/>
          </a:endParaRPr>
        </a:p>
      </dgm:t>
    </dgm:pt>
    <dgm:pt modelId="{AA0CB564-F9C2-4E8B-AC4A-5DC9A30F8061}" type="pres">
      <dgm:prSet presAssocID="{E16057CF-4AF7-4A98-B4F2-495C9C212E5C}" presName="Name0" presStyleCnt="0">
        <dgm:presLayoutVars>
          <dgm:dir/>
          <dgm:resizeHandles val="exact"/>
        </dgm:presLayoutVars>
      </dgm:prSet>
      <dgm:spPr/>
    </dgm:pt>
    <dgm:pt modelId="{219EAFCA-ABBB-41EC-96FE-A6CBC6D23994}" type="pres">
      <dgm:prSet presAssocID="{90FACC40-DDBB-4536-B854-2492ED74BF5C}" presName="node" presStyleLbl="node1" presStyleIdx="0" presStyleCnt="4">
        <dgm:presLayoutVars>
          <dgm:bulletEnabled val="1"/>
        </dgm:presLayoutVars>
      </dgm:prSet>
      <dgm:spPr/>
    </dgm:pt>
    <dgm:pt modelId="{832C0FBE-C69C-4D0F-BDA1-E544DE2B8E3F}" type="pres">
      <dgm:prSet presAssocID="{251B9778-2C82-41EF-8D47-10A308B8CFC6}" presName="sibTrans" presStyleLbl="sibTrans2D1" presStyleIdx="0" presStyleCnt="3"/>
      <dgm:spPr/>
    </dgm:pt>
    <dgm:pt modelId="{95C26F34-A431-48BD-8139-6F846AED8D21}" type="pres">
      <dgm:prSet presAssocID="{251B9778-2C82-41EF-8D47-10A308B8CFC6}" presName="connectorText" presStyleLbl="sibTrans2D1" presStyleIdx="0" presStyleCnt="3"/>
      <dgm:spPr/>
    </dgm:pt>
    <dgm:pt modelId="{85E3699A-6C3E-418A-B0B5-D934E949E87D}" type="pres">
      <dgm:prSet presAssocID="{455F899F-4761-48A0-9D23-E35C4A74B2F7}" presName="node" presStyleLbl="node1" presStyleIdx="1" presStyleCnt="4">
        <dgm:presLayoutVars>
          <dgm:bulletEnabled val="1"/>
        </dgm:presLayoutVars>
      </dgm:prSet>
      <dgm:spPr/>
    </dgm:pt>
    <dgm:pt modelId="{19E5416A-F1FE-44C9-B3F3-576E15E34E17}" type="pres">
      <dgm:prSet presAssocID="{36F52FE6-CD1F-4A1E-98E5-F00561579958}" presName="sibTrans" presStyleLbl="sibTrans2D1" presStyleIdx="1" presStyleCnt="3"/>
      <dgm:spPr/>
    </dgm:pt>
    <dgm:pt modelId="{1A970FD1-9C54-4A3C-B912-0CE9A281E7C8}" type="pres">
      <dgm:prSet presAssocID="{36F52FE6-CD1F-4A1E-98E5-F00561579958}" presName="connectorText" presStyleLbl="sibTrans2D1" presStyleIdx="1" presStyleCnt="3"/>
      <dgm:spPr/>
    </dgm:pt>
    <dgm:pt modelId="{2BC8E33B-7808-4EF3-8EB4-8D3DD6F9BAB2}" type="pres">
      <dgm:prSet presAssocID="{880082E6-BF6C-47C2-930F-21899183A737}" presName="node" presStyleLbl="node1" presStyleIdx="2" presStyleCnt="4">
        <dgm:presLayoutVars>
          <dgm:bulletEnabled val="1"/>
        </dgm:presLayoutVars>
      </dgm:prSet>
      <dgm:spPr/>
    </dgm:pt>
    <dgm:pt modelId="{53240F96-7CC7-4D91-8A8F-A5C72ED5FCE9}" type="pres">
      <dgm:prSet presAssocID="{BEF786FC-98D0-4527-A224-6008473239F9}" presName="sibTrans" presStyleLbl="sibTrans2D1" presStyleIdx="2" presStyleCnt="3"/>
      <dgm:spPr/>
    </dgm:pt>
    <dgm:pt modelId="{5A4A85FC-9BC1-4417-AC8E-18EE865CD81F}" type="pres">
      <dgm:prSet presAssocID="{BEF786FC-98D0-4527-A224-6008473239F9}" presName="connectorText" presStyleLbl="sibTrans2D1" presStyleIdx="2" presStyleCnt="3"/>
      <dgm:spPr/>
    </dgm:pt>
    <dgm:pt modelId="{5094EB91-F35E-46CA-8EA2-534981E36DD0}" type="pres">
      <dgm:prSet presAssocID="{FBC77D0C-DE19-4546-8E4A-BDD153EBBE06}" presName="node" presStyleLbl="node1" presStyleIdx="3" presStyleCnt="4">
        <dgm:presLayoutVars>
          <dgm:bulletEnabled val="1"/>
        </dgm:presLayoutVars>
      </dgm:prSet>
      <dgm:spPr/>
    </dgm:pt>
  </dgm:ptLst>
  <dgm:cxnLst>
    <dgm:cxn modelId="{A4865C18-7A46-47D3-8F83-1572A6E778EE}" srcId="{E16057CF-4AF7-4A98-B4F2-495C9C212E5C}" destId="{90FACC40-DDBB-4536-B854-2492ED74BF5C}" srcOrd="0" destOrd="0" parTransId="{91C73DAC-7166-4E14-955E-AD670C5C3F8E}" sibTransId="{251B9778-2C82-41EF-8D47-10A308B8CFC6}"/>
    <dgm:cxn modelId="{E2C92C1B-13DD-4320-A59A-4FA172A37F39}" type="presOf" srcId="{455F899F-4761-48A0-9D23-E35C4A74B2F7}" destId="{85E3699A-6C3E-418A-B0B5-D934E949E87D}" srcOrd="0" destOrd="0" presId="urn:microsoft.com/office/officeart/2005/8/layout/process1"/>
    <dgm:cxn modelId="{9BF45933-0048-4760-8831-903DD3422D22}" srcId="{E16057CF-4AF7-4A98-B4F2-495C9C212E5C}" destId="{455F899F-4761-48A0-9D23-E35C4A74B2F7}" srcOrd="1" destOrd="0" parTransId="{9FA17E6E-D034-419E-A6B2-36B82F7E1A42}" sibTransId="{36F52FE6-CD1F-4A1E-98E5-F00561579958}"/>
    <dgm:cxn modelId="{A2AB825C-8E59-4FA0-A275-FFB67627F454}" type="presOf" srcId="{E16057CF-4AF7-4A98-B4F2-495C9C212E5C}" destId="{AA0CB564-F9C2-4E8B-AC4A-5DC9A30F8061}" srcOrd="0" destOrd="0" presId="urn:microsoft.com/office/officeart/2005/8/layout/process1"/>
    <dgm:cxn modelId="{33625B4B-F05C-4E6A-9E40-62AE8D9AEC49}" type="presOf" srcId="{36F52FE6-CD1F-4A1E-98E5-F00561579958}" destId="{19E5416A-F1FE-44C9-B3F3-576E15E34E17}" srcOrd="0" destOrd="0" presId="urn:microsoft.com/office/officeart/2005/8/layout/process1"/>
    <dgm:cxn modelId="{AA55CE6E-AD3E-4A5C-9CCF-19CE2115AF6A}" type="presOf" srcId="{880082E6-BF6C-47C2-930F-21899183A737}" destId="{2BC8E33B-7808-4EF3-8EB4-8D3DD6F9BAB2}" srcOrd="0" destOrd="0" presId="urn:microsoft.com/office/officeart/2005/8/layout/process1"/>
    <dgm:cxn modelId="{99B0F154-4B01-4266-8A89-364FE82ADFCE}" type="presOf" srcId="{BEF786FC-98D0-4527-A224-6008473239F9}" destId="{5A4A85FC-9BC1-4417-AC8E-18EE865CD81F}" srcOrd="1" destOrd="0" presId="urn:microsoft.com/office/officeart/2005/8/layout/process1"/>
    <dgm:cxn modelId="{70BE9D59-A70D-4718-BAF0-6A9CB08AAAC7}" type="presOf" srcId="{36F52FE6-CD1F-4A1E-98E5-F00561579958}" destId="{1A970FD1-9C54-4A3C-B912-0CE9A281E7C8}" srcOrd="1" destOrd="0" presId="urn:microsoft.com/office/officeart/2005/8/layout/process1"/>
    <dgm:cxn modelId="{917AB683-D94E-44ED-A02C-E3C9C3127410}" type="presOf" srcId="{251B9778-2C82-41EF-8D47-10A308B8CFC6}" destId="{832C0FBE-C69C-4D0F-BDA1-E544DE2B8E3F}" srcOrd="0" destOrd="0" presId="urn:microsoft.com/office/officeart/2005/8/layout/process1"/>
    <dgm:cxn modelId="{F8D55B85-EE7E-43B3-8ED1-A66DF983078D}" type="presOf" srcId="{BEF786FC-98D0-4527-A224-6008473239F9}" destId="{53240F96-7CC7-4D91-8A8F-A5C72ED5FCE9}" srcOrd="0" destOrd="0" presId="urn:microsoft.com/office/officeart/2005/8/layout/process1"/>
    <dgm:cxn modelId="{AC0F0590-3DB9-4AA2-B3D1-66E9FCB5FC75}" type="presOf" srcId="{251B9778-2C82-41EF-8D47-10A308B8CFC6}" destId="{95C26F34-A431-48BD-8139-6F846AED8D21}" srcOrd="1" destOrd="0" presId="urn:microsoft.com/office/officeart/2005/8/layout/process1"/>
    <dgm:cxn modelId="{6B6E0896-940D-4EF4-AD78-88D42DDDBF93}" type="presOf" srcId="{90FACC40-DDBB-4536-B854-2492ED74BF5C}" destId="{219EAFCA-ABBB-41EC-96FE-A6CBC6D23994}" srcOrd="0" destOrd="0" presId="urn:microsoft.com/office/officeart/2005/8/layout/process1"/>
    <dgm:cxn modelId="{00B60AB3-B3DC-48E7-B793-E42D98116074}" srcId="{E16057CF-4AF7-4A98-B4F2-495C9C212E5C}" destId="{880082E6-BF6C-47C2-930F-21899183A737}" srcOrd="2" destOrd="0" parTransId="{73835FD8-D535-4A16-A876-37AC58EBF64C}" sibTransId="{BEF786FC-98D0-4527-A224-6008473239F9}"/>
    <dgm:cxn modelId="{BD355FC2-49B9-4AA3-8B5C-23C7BA94BEFD}" type="presOf" srcId="{FBC77D0C-DE19-4546-8E4A-BDD153EBBE06}" destId="{5094EB91-F35E-46CA-8EA2-534981E36DD0}" srcOrd="0" destOrd="0" presId="urn:microsoft.com/office/officeart/2005/8/layout/process1"/>
    <dgm:cxn modelId="{4E5A0AC3-24A8-401B-A3D8-FA4866F6ED3E}" srcId="{E16057CF-4AF7-4A98-B4F2-495C9C212E5C}" destId="{FBC77D0C-DE19-4546-8E4A-BDD153EBBE06}" srcOrd="3" destOrd="0" parTransId="{66EC2A31-FDE3-4FCE-8407-AF5F5B3753CE}" sibTransId="{FD888DEF-9401-46FF-B365-738C953F65B1}"/>
    <dgm:cxn modelId="{400343AD-D7D5-489F-9EF5-300895D40F7B}" type="presParOf" srcId="{AA0CB564-F9C2-4E8B-AC4A-5DC9A30F8061}" destId="{219EAFCA-ABBB-41EC-96FE-A6CBC6D23994}" srcOrd="0" destOrd="0" presId="urn:microsoft.com/office/officeart/2005/8/layout/process1"/>
    <dgm:cxn modelId="{D1EC5AF9-A425-495C-8FF2-61EAF6549944}" type="presParOf" srcId="{AA0CB564-F9C2-4E8B-AC4A-5DC9A30F8061}" destId="{832C0FBE-C69C-4D0F-BDA1-E544DE2B8E3F}" srcOrd="1" destOrd="0" presId="urn:microsoft.com/office/officeart/2005/8/layout/process1"/>
    <dgm:cxn modelId="{3939A240-4170-438A-BFD1-0DEB8BE3306F}" type="presParOf" srcId="{832C0FBE-C69C-4D0F-BDA1-E544DE2B8E3F}" destId="{95C26F34-A431-48BD-8139-6F846AED8D21}" srcOrd="0" destOrd="0" presId="urn:microsoft.com/office/officeart/2005/8/layout/process1"/>
    <dgm:cxn modelId="{901D3C73-3DFF-4EE1-8893-813EE8D03905}" type="presParOf" srcId="{AA0CB564-F9C2-4E8B-AC4A-5DC9A30F8061}" destId="{85E3699A-6C3E-418A-B0B5-D934E949E87D}" srcOrd="2" destOrd="0" presId="urn:microsoft.com/office/officeart/2005/8/layout/process1"/>
    <dgm:cxn modelId="{DE74573C-4F41-4C29-8C6C-787B90BC133B}" type="presParOf" srcId="{AA0CB564-F9C2-4E8B-AC4A-5DC9A30F8061}" destId="{19E5416A-F1FE-44C9-B3F3-576E15E34E17}" srcOrd="3" destOrd="0" presId="urn:microsoft.com/office/officeart/2005/8/layout/process1"/>
    <dgm:cxn modelId="{86C8D52F-BB36-4446-9A15-014B8C1E5D14}" type="presParOf" srcId="{19E5416A-F1FE-44C9-B3F3-576E15E34E17}" destId="{1A970FD1-9C54-4A3C-B912-0CE9A281E7C8}" srcOrd="0" destOrd="0" presId="urn:microsoft.com/office/officeart/2005/8/layout/process1"/>
    <dgm:cxn modelId="{D9089F25-E67A-4877-A311-2E48512E4AA4}" type="presParOf" srcId="{AA0CB564-F9C2-4E8B-AC4A-5DC9A30F8061}" destId="{2BC8E33B-7808-4EF3-8EB4-8D3DD6F9BAB2}" srcOrd="4" destOrd="0" presId="urn:microsoft.com/office/officeart/2005/8/layout/process1"/>
    <dgm:cxn modelId="{F3BE3091-5AEE-4121-AE59-21C1B7CC4BD5}" type="presParOf" srcId="{AA0CB564-F9C2-4E8B-AC4A-5DC9A30F8061}" destId="{53240F96-7CC7-4D91-8A8F-A5C72ED5FCE9}" srcOrd="5" destOrd="0" presId="urn:microsoft.com/office/officeart/2005/8/layout/process1"/>
    <dgm:cxn modelId="{26761B0F-E235-4757-9F3B-B07D6B8182D2}" type="presParOf" srcId="{53240F96-7CC7-4D91-8A8F-A5C72ED5FCE9}" destId="{5A4A85FC-9BC1-4417-AC8E-18EE865CD81F}" srcOrd="0" destOrd="0" presId="urn:microsoft.com/office/officeart/2005/8/layout/process1"/>
    <dgm:cxn modelId="{B7BFC336-4964-47DA-AE00-C68347F5CBDF}" type="presParOf" srcId="{AA0CB564-F9C2-4E8B-AC4A-5DC9A30F8061}" destId="{5094EB91-F35E-46CA-8EA2-534981E36DD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EAFCA-ABBB-41EC-96FE-A6CBC6D23994}">
      <dsp:nvSpPr>
        <dsp:cNvPr id="0" name=""/>
        <dsp:cNvSpPr/>
      </dsp:nvSpPr>
      <dsp:spPr>
        <a:xfrm>
          <a:off x="3611"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Data Acquisition and Visualization</a:t>
          </a:r>
        </a:p>
      </dsp:txBody>
      <dsp:txXfrm>
        <a:off x="45673" y="109370"/>
        <a:ext cx="1495077" cy="1351962"/>
      </dsp:txXfrm>
    </dsp:sp>
    <dsp:sp modelId="{832C0FBE-C69C-4D0F-BDA1-E544DE2B8E3F}">
      <dsp:nvSpPr>
        <dsp:cNvPr id="0" name=""/>
        <dsp:cNvSpPr/>
      </dsp:nvSpPr>
      <dsp:spPr>
        <a:xfrm>
          <a:off x="1740733"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1740733" y="667859"/>
        <a:ext cx="234353" cy="234985"/>
      </dsp:txXfrm>
    </dsp:sp>
    <dsp:sp modelId="{85E3699A-6C3E-418A-B0B5-D934E949E87D}">
      <dsp:nvSpPr>
        <dsp:cNvPr id="0" name=""/>
        <dsp:cNvSpPr/>
      </dsp:nvSpPr>
      <dsp:spPr>
        <a:xfrm>
          <a:off x="2214494"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Pre-processing</a:t>
          </a:r>
        </a:p>
      </dsp:txBody>
      <dsp:txXfrm>
        <a:off x="2256556" y="109370"/>
        <a:ext cx="1495077" cy="1351962"/>
      </dsp:txXfrm>
    </dsp:sp>
    <dsp:sp modelId="{19E5416A-F1FE-44C9-B3F3-576E15E34E17}">
      <dsp:nvSpPr>
        <dsp:cNvPr id="0" name=""/>
        <dsp:cNvSpPr/>
      </dsp:nvSpPr>
      <dsp:spPr>
        <a:xfrm>
          <a:off x="3951615"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3951615" y="667859"/>
        <a:ext cx="234353" cy="234985"/>
      </dsp:txXfrm>
    </dsp:sp>
    <dsp:sp modelId="{2BC8E33B-7808-4EF3-8EB4-8D3DD6F9BAB2}">
      <dsp:nvSpPr>
        <dsp:cNvPr id="0" name=""/>
        <dsp:cNvSpPr/>
      </dsp:nvSpPr>
      <dsp:spPr>
        <a:xfrm>
          <a:off x="4425376"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Generate Predictive Models</a:t>
          </a:r>
        </a:p>
      </dsp:txBody>
      <dsp:txXfrm>
        <a:off x="4467438" y="109370"/>
        <a:ext cx="1495077" cy="1351962"/>
      </dsp:txXfrm>
    </dsp:sp>
    <dsp:sp modelId="{53240F96-7CC7-4D91-8A8F-A5C72ED5FCE9}">
      <dsp:nvSpPr>
        <dsp:cNvPr id="0" name=""/>
        <dsp:cNvSpPr/>
      </dsp:nvSpPr>
      <dsp:spPr>
        <a:xfrm>
          <a:off x="6162498"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6162498" y="667859"/>
        <a:ext cx="234353" cy="234985"/>
      </dsp:txXfrm>
    </dsp:sp>
    <dsp:sp modelId="{5094EB91-F35E-46CA-8EA2-534981E36DD0}">
      <dsp:nvSpPr>
        <dsp:cNvPr id="0" name=""/>
        <dsp:cNvSpPr/>
      </dsp:nvSpPr>
      <dsp:spPr>
        <a:xfrm>
          <a:off x="6636258"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Compare Accuracy of Models</a:t>
          </a:r>
        </a:p>
      </dsp:txBody>
      <dsp:txXfrm>
        <a:off x="6678320" y="109370"/>
        <a:ext cx="1495077" cy="13519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191900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852792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144396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b18b3bb6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b18b3bb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Haze is one major form of air pollution that Singaporeans face annually. The presence of haze is attributed to the forest fires in Sumatra, Indonesia. Due to the increase in demand of commercial crops, Indonesian farmers have resorted to shifting agriculture, which includes the large-scale slash-and-burn of forest land to produce fertile planting grounds. The resulting air pollution is then spread across the region by the climatic phenomenon El Nino, enveloping Singapore in a blanket of haze and affecting the overall health of Singaporeans. In 2020, Indonesia fires torched approximately 207,000 hectares of forests from January to September. While the area is smaller compared to previous years, the burning resulted in a US$5.2 billion cost towards the Indonesian economy, and the occurrence of toxic smog over the city.</a:t>
            </a:r>
            <a:endParaRPr lang="en-US" dirty="0"/>
          </a:p>
          <a:p>
            <a:endParaRPr lang="en-SG" dirty="0"/>
          </a:p>
        </p:txBody>
      </p:sp>
    </p:spTree>
    <p:extLst>
      <p:ext uri="{BB962C8B-B14F-4D97-AF65-F5344CB8AC3E}">
        <p14:creationId xmlns:p14="http://schemas.microsoft.com/office/powerpoint/2010/main" val="531925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r>
              <a:rPr lang="en-US" b="0" i="0" dirty="0">
                <a:solidFill>
                  <a:srgbClr val="000000"/>
                </a:solidFill>
                <a:effectLst/>
                <a:latin typeface="Helvetica Neue"/>
              </a:rPr>
              <a:t>We want to see are able to predict how intense a fire will be based on location and brightness data captured by the satellite imaging. If there is a relation, we can utilize more satellites to detect fires and locate firefighters and agencies against slash and burn near places which tends to produce the worst fires. </a:t>
            </a:r>
            <a:endParaRPr lang="en-US" dirty="0"/>
          </a:p>
        </p:txBody>
      </p:sp>
    </p:spTree>
    <p:extLst>
      <p:ext uri="{BB962C8B-B14F-4D97-AF65-F5344CB8AC3E}">
        <p14:creationId xmlns:p14="http://schemas.microsoft.com/office/powerpoint/2010/main" val="224030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r>
              <a:rPr lang="en-US" b="0" i="0" dirty="0">
                <a:solidFill>
                  <a:srgbClr val="000000"/>
                </a:solidFill>
                <a:effectLst/>
                <a:latin typeface="Helvetica Neue"/>
              </a:rPr>
              <a:t>We want to see are able to predict how intense a fire will be based on location and brightness data captured by the satellite imaging. If there is a relation, we can utilize more satellites to detect fires and locate firefighters and agencies against slash and burn near places which tends to produce the worst fires. </a:t>
            </a:r>
            <a:endParaRPr lang="en-US" dirty="0"/>
          </a:p>
        </p:txBody>
      </p:sp>
    </p:spTree>
    <p:extLst>
      <p:ext uri="{BB962C8B-B14F-4D97-AF65-F5344CB8AC3E}">
        <p14:creationId xmlns:p14="http://schemas.microsoft.com/office/powerpoint/2010/main" val="423698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889302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92787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68426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00397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4840500" y="-3766000"/>
            <a:ext cx="108300" cy="84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7675" y="0"/>
            <a:ext cx="108300" cy="467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515450" y="85750"/>
            <a:ext cx="108300" cy="914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3115550" y="1254200"/>
            <a:ext cx="108300" cy="504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5693900" y="469925"/>
            <a:ext cx="108300" cy="41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31825" y="4714300"/>
            <a:ext cx="612300" cy="4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8428025" y="429200"/>
            <a:ext cx="108300" cy="47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5975" y="3817350"/>
            <a:ext cx="4977900" cy="78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7"/>
        <p:cNvGrpSpPr/>
        <p:nvPr/>
      </p:nvGrpSpPr>
      <p:grpSpPr>
        <a:xfrm>
          <a:off x="0" y="0"/>
          <a:ext cx="0" cy="0"/>
          <a:chOff x="0" y="0"/>
          <a:chExt cx="0" cy="0"/>
        </a:xfrm>
      </p:grpSpPr>
      <p:sp>
        <p:nvSpPr>
          <p:cNvPr id="88" name="Google Shape;88;p13"/>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subTitle" idx="1"/>
          </p:nvPr>
        </p:nvSpPr>
        <p:spPr>
          <a:xfrm>
            <a:off x="1845200" y="2199350"/>
            <a:ext cx="2539200" cy="402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3"/>
          <p:cNvSpPr txBox="1">
            <a:spLocks noGrp="1"/>
          </p:cNvSpPr>
          <p:nvPr>
            <p:ph type="subTitle" idx="2"/>
          </p:nvPr>
        </p:nvSpPr>
        <p:spPr>
          <a:xfrm>
            <a:off x="5729075" y="219935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subTitle" idx="3"/>
          </p:nvPr>
        </p:nvSpPr>
        <p:spPr>
          <a:xfrm>
            <a:off x="1845200"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3"/>
          <p:cNvSpPr txBox="1">
            <a:spLocks noGrp="1"/>
          </p:cNvSpPr>
          <p:nvPr>
            <p:ph type="subTitle" idx="4"/>
          </p:nvPr>
        </p:nvSpPr>
        <p:spPr>
          <a:xfrm>
            <a:off x="5729075"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subTitle" idx="5"/>
          </p:nvPr>
        </p:nvSpPr>
        <p:spPr>
          <a:xfrm>
            <a:off x="1845200"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3"/>
          <p:cNvSpPr txBox="1">
            <a:spLocks noGrp="1"/>
          </p:cNvSpPr>
          <p:nvPr>
            <p:ph type="subTitle" idx="6"/>
          </p:nvPr>
        </p:nvSpPr>
        <p:spPr>
          <a:xfrm>
            <a:off x="5729075"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3"/>
          <p:cNvSpPr txBox="1">
            <a:spLocks noGrp="1"/>
          </p:cNvSpPr>
          <p:nvPr>
            <p:ph type="subTitle" idx="7"/>
          </p:nvPr>
        </p:nvSpPr>
        <p:spPr>
          <a:xfrm>
            <a:off x="1845200"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3"/>
          <p:cNvSpPr txBox="1">
            <a:spLocks noGrp="1"/>
          </p:cNvSpPr>
          <p:nvPr>
            <p:ph type="subTitle" idx="8"/>
          </p:nvPr>
        </p:nvSpPr>
        <p:spPr>
          <a:xfrm>
            <a:off x="5729075"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3"/>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CUSTOM_6_1">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25"/>
          <p:cNvSpPr/>
          <p:nvPr/>
        </p:nvSpPr>
        <p:spPr>
          <a:xfrm rot="10800000" flipH="1">
            <a:off x="85363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rot="5400000" flipH="1">
            <a:off x="4517850" y="81250"/>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rot="10800000" flipH="1">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1"/>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66"/>
        <p:cNvGrpSpPr/>
        <p:nvPr/>
      </p:nvGrpSpPr>
      <p:grpSpPr>
        <a:xfrm>
          <a:off x="0" y="0"/>
          <a:ext cx="0" cy="0"/>
          <a:chOff x="0" y="0"/>
          <a:chExt cx="0" cy="0"/>
        </a:xfrm>
      </p:grpSpPr>
      <p:sp>
        <p:nvSpPr>
          <p:cNvPr id="267" name="Google Shape;267;p33"/>
          <p:cNvSpPr/>
          <p:nvPr/>
        </p:nvSpPr>
        <p:spPr>
          <a:xfrm>
            <a:off x="0" y="0"/>
            <a:ext cx="716100" cy="9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rot="5400000">
            <a:off x="4517850" y="-3606800"/>
            <a:ext cx="108300" cy="915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6077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1pPr>
            <a:lvl2pPr lvl="1">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2pPr>
            <a:lvl3pPr lvl="2">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3pPr>
            <a:lvl4pPr lvl="3">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4pPr>
            <a:lvl5pPr lvl="4">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5pPr>
            <a:lvl6pPr lvl="5">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6pPr>
            <a:lvl7pPr lvl="6">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7pPr>
            <a:lvl8pPr lvl="7">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8pPr>
            <a:lvl9pPr lvl="8">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stok Web"/>
              <a:buChar char="●"/>
              <a:defRPr sz="1800">
                <a:solidFill>
                  <a:schemeClr val="dk1"/>
                </a:solidFill>
                <a:latin typeface="Istok Web"/>
                <a:ea typeface="Istok Web"/>
                <a:cs typeface="Istok Web"/>
                <a:sym typeface="Istok Web"/>
              </a:defRPr>
            </a:lvl1pPr>
            <a:lvl2pPr marL="914400" lvl="1"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2pPr>
            <a:lvl3pPr marL="1371600" lvl="2"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3pPr>
            <a:lvl4pPr marL="1828800" lvl="3"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4pPr>
            <a:lvl5pPr marL="2286000" lvl="4"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5pPr>
            <a:lvl6pPr marL="2743200" lvl="5"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6pPr>
            <a:lvl7pPr marL="3200400" lvl="6"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7pPr>
            <a:lvl8pPr marL="3657600" lvl="7"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8pPr>
            <a:lvl9pPr marL="4114800" lvl="8"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1" r:id="rId4"/>
    <p:sldLayoutId id="2147483677" r:id="rId5"/>
    <p:sldLayoutId id="214748367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9.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dirty="0"/>
              <a:t>PREDICTING HOTSPOT INTENSITIES</a:t>
            </a:r>
            <a:endParaRPr sz="5400" dirty="0"/>
          </a:p>
        </p:txBody>
      </p:sp>
      <p:sp>
        <p:nvSpPr>
          <p:cNvPr id="2" name="TextBox 1">
            <a:extLst>
              <a:ext uri="{FF2B5EF4-FFF2-40B4-BE49-F238E27FC236}">
                <a16:creationId xmlns:a16="http://schemas.microsoft.com/office/drawing/2014/main" id="{90C2E8CC-2E84-42F3-81CB-37BC1B0B6BBF}"/>
              </a:ext>
            </a:extLst>
          </p:cNvPr>
          <p:cNvSpPr txBox="1"/>
          <p:nvPr/>
        </p:nvSpPr>
        <p:spPr>
          <a:xfrm>
            <a:off x="788102" y="3901889"/>
            <a:ext cx="4756196" cy="707886"/>
          </a:xfrm>
          <a:prstGeom prst="rect">
            <a:avLst/>
          </a:prstGeom>
          <a:noFill/>
        </p:spPr>
        <p:txBody>
          <a:bodyPr wrap="square" rtlCol="0">
            <a:spAutoFit/>
          </a:bodyPr>
          <a:lstStyle/>
          <a:p>
            <a:pPr algn="ctr"/>
            <a:r>
              <a:rPr lang="en-SG" sz="2000" dirty="0">
                <a:latin typeface="Istok Web" panose="020B0604020202020204" charset="0"/>
              </a:rPr>
              <a:t>Say </a:t>
            </a:r>
            <a:r>
              <a:rPr lang="en-SG" sz="2000" dirty="0" err="1">
                <a:latin typeface="Istok Web" panose="020B0604020202020204" charset="0"/>
              </a:rPr>
              <a:t>Yueyang</a:t>
            </a:r>
            <a:r>
              <a:rPr lang="en-SG" sz="2000" dirty="0">
                <a:latin typeface="Istok Web" panose="020B0604020202020204" charset="0"/>
              </a:rPr>
              <a:t>, </a:t>
            </a:r>
            <a:r>
              <a:rPr lang="en-SG" sz="2000" dirty="0" err="1">
                <a:latin typeface="Istok Web" panose="020B0604020202020204" charset="0"/>
              </a:rPr>
              <a:t>Symus</a:t>
            </a:r>
            <a:r>
              <a:rPr lang="en-SG" sz="2000" dirty="0">
                <a:latin typeface="Istok Web" panose="020B0604020202020204" charset="0"/>
              </a:rPr>
              <a:t> | He </a:t>
            </a:r>
            <a:r>
              <a:rPr lang="en-SG" sz="2000" dirty="0" err="1">
                <a:latin typeface="Istok Web" panose="020B0604020202020204" charset="0"/>
              </a:rPr>
              <a:t>Zeqing</a:t>
            </a:r>
            <a:r>
              <a:rPr lang="en-SG" sz="2000" dirty="0">
                <a:latin typeface="Istok Web" panose="020B0604020202020204" charset="0"/>
              </a:rPr>
              <a:t> | Kwek Yan Qing</a:t>
            </a:r>
          </a:p>
        </p:txBody>
      </p:sp>
      <p:pic>
        <p:nvPicPr>
          <p:cNvPr id="1026" name="Picture 2" descr="On top of coronavirus, Thailand is now battling forest fires too">
            <a:extLst>
              <a:ext uri="{FF2B5EF4-FFF2-40B4-BE49-F238E27FC236}">
                <a16:creationId xmlns:a16="http://schemas.microsoft.com/office/drawing/2014/main" id="{22B1B83F-C8A3-4CFA-92C4-33415E4A4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03" t="-162" r="32423" b="162"/>
          <a:stretch/>
        </p:blipFill>
        <p:spPr bwMode="auto">
          <a:xfrm>
            <a:off x="5794807" y="511629"/>
            <a:ext cx="2635124" cy="40959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47D9C1-AD7C-44F3-8776-B7D0B59C81DC}"/>
              </a:ext>
            </a:extLst>
          </p:cNvPr>
          <p:cNvSpPr txBox="1"/>
          <p:nvPr/>
        </p:nvSpPr>
        <p:spPr>
          <a:xfrm>
            <a:off x="7554897" y="51619"/>
            <a:ext cx="1589103" cy="400110"/>
          </a:xfrm>
          <a:prstGeom prst="rect">
            <a:avLst/>
          </a:prstGeom>
          <a:noFill/>
        </p:spPr>
        <p:txBody>
          <a:bodyPr wrap="square" rtlCol="0" anchor="ctr" anchorCtr="0">
            <a:spAutoFit/>
          </a:bodyPr>
          <a:lstStyle/>
          <a:p>
            <a:pPr algn="ctr"/>
            <a:r>
              <a:rPr lang="en-SG" sz="2000" dirty="0">
                <a:latin typeface="Istok Web" panose="020B0604020202020204" charset="0"/>
              </a:rPr>
              <a:t>Group ID: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8;p38">
            <a:extLst>
              <a:ext uri="{FF2B5EF4-FFF2-40B4-BE49-F238E27FC236}">
                <a16:creationId xmlns:a16="http://schemas.microsoft.com/office/drawing/2014/main" id="{AB44CE71-99EA-4018-9268-4AB7CDA1FA29}"/>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800" dirty="0">
                <a:latin typeface="Hammersmith One" panose="020B0604020202020204" charset="0"/>
              </a:rPr>
              <a:t>PROPOSED SOLUTION</a:t>
            </a:r>
          </a:p>
          <a:p>
            <a:pPr algn="r">
              <a:buClr>
                <a:schemeClr val="dk1"/>
              </a:buClr>
              <a:buSzPts val="1100"/>
            </a:pPr>
            <a:r>
              <a:rPr lang="en-SG" sz="2000" dirty="0">
                <a:latin typeface="Hammersmith One" panose="020B0604020202020204" charset="0"/>
              </a:rPr>
              <a:t>Data Visualization</a:t>
            </a:r>
            <a:endParaRPr lang="en-SG" sz="1100" dirty="0">
              <a:latin typeface="Hammersmith One" panose="020B0604020202020204" charset="0"/>
            </a:endParaRPr>
          </a:p>
        </p:txBody>
      </p:sp>
      <p:sp>
        <p:nvSpPr>
          <p:cNvPr id="14" name="Rectangle 13">
            <a:extLst>
              <a:ext uri="{FF2B5EF4-FFF2-40B4-BE49-F238E27FC236}">
                <a16:creationId xmlns:a16="http://schemas.microsoft.com/office/drawing/2014/main" id="{44EECE5D-5006-445B-BEB1-914AA426BE1B}"/>
              </a:ext>
            </a:extLst>
          </p:cNvPr>
          <p:cNvSpPr/>
          <p:nvPr/>
        </p:nvSpPr>
        <p:spPr>
          <a:xfrm>
            <a:off x="5379098" y="2102929"/>
            <a:ext cx="3592800" cy="1631216"/>
          </a:xfrm>
          <a:prstGeom prst="rect">
            <a:avLst/>
          </a:prstGeom>
        </p:spPr>
        <p:txBody>
          <a:bodyPr wrap="square">
            <a:spAutoFit/>
          </a:bodyPr>
          <a:lstStyle/>
          <a:p>
            <a:pPr marL="342900" indent="-342900">
              <a:buFont typeface="Arial" panose="020B0604020202020204" pitchFamily="34" charset="0"/>
              <a:buChar char="•"/>
            </a:pPr>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animated over every day</a:t>
            </a:r>
          </a:p>
          <a:p>
            <a:pPr marL="342900" indent="-342900">
              <a:buFont typeface="Arial" panose="020B0604020202020204" pitchFamily="34" charset="0"/>
              <a:buChar char="•"/>
            </a:pPr>
            <a:r>
              <a:rPr lang="en-SG" sz="2000" dirty="0">
                <a:latin typeface="Istok Web" panose="020B0604020202020204" charset="0"/>
              </a:rPr>
              <a:t>Observed concentration of fire data in same region</a:t>
            </a:r>
          </a:p>
        </p:txBody>
      </p:sp>
      <p:pic>
        <p:nvPicPr>
          <p:cNvPr id="5" name="Screen Recording 3">
            <a:hlinkClick r:id="" action="ppaction://media"/>
            <a:extLst>
              <a:ext uri="{FF2B5EF4-FFF2-40B4-BE49-F238E27FC236}">
                <a16:creationId xmlns:a16="http://schemas.microsoft.com/office/drawing/2014/main" id="{C6E68D71-CC11-42F7-8A39-3C01A0AF0D50}"/>
              </a:ext>
            </a:extLst>
          </p:cNvPr>
          <p:cNvPicPr>
            <a:picLocks noChangeAspect="1"/>
          </p:cNvPicPr>
          <p:nvPr>
            <a:videoFile r:link="rId1"/>
            <p:extLst>
              <p:ext uri="{DAA4B4D4-6D71-4841-9C94-3DE7FCFB9230}">
                <p14:media xmlns:p14="http://schemas.microsoft.com/office/powerpoint/2010/main" r:embed="rId2">
                  <p14:trim st="120" end="2277.9"/>
                </p14:media>
              </p:ext>
            </p:extLst>
          </p:nvPr>
        </p:nvPicPr>
        <p:blipFill>
          <a:blip r:embed="rId5"/>
          <a:stretch>
            <a:fillRect/>
          </a:stretch>
        </p:blipFill>
        <p:spPr>
          <a:xfrm>
            <a:off x="835875" y="1501615"/>
            <a:ext cx="4551707" cy="2833845"/>
          </a:xfrm>
          <a:prstGeom prst="rect">
            <a:avLst/>
          </a:prstGeom>
        </p:spPr>
      </p:pic>
      <p:pic>
        <p:nvPicPr>
          <p:cNvPr id="7" name="Picture 6">
            <a:extLst>
              <a:ext uri="{FF2B5EF4-FFF2-40B4-BE49-F238E27FC236}">
                <a16:creationId xmlns:a16="http://schemas.microsoft.com/office/drawing/2014/main" id="{947AC6A1-DC76-4431-BFA9-4C7C2D929A1D}"/>
              </a:ext>
            </a:extLst>
          </p:cNvPr>
          <p:cNvPicPr>
            <a:picLocks noChangeAspect="1"/>
          </p:cNvPicPr>
          <p:nvPr/>
        </p:nvPicPr>
        <p:blipFill>
          <a:blip r:embed="rId6"/>
          <a:stretch>
            <a:fillRect/>
          </a:stretch>
        </p:blipFill>
        <p:spPr>
          <a:xfrm>
            <a:off x="4989457" y="1501615"/>
            <a:ext cx="389641" cy="1748022"/>
          </a:xfrm>
          <a:prstGeom prst="rect">
            <a:avLst/>
          </a:prstGeom>
        </p:spPr>
      </p:pic>
    </p:spTree>
    <p:extLst>
      <p:ext uri="{BB962C8B-B14F-4D97-AF65-F5344CB8AC3E}">
        <p14:creationId xmlns:p14="http://schemas.microsoft.com/office/powerpoint/2010/main" val="126791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8;p38">
            <a:extLst>
              <a:ext uri="{FF2B5EF4-FFF2-40B4-BE49-F238E27FC236}">
                <a16:creationId xmlns:a16="http://schemas.microsoft.com/office/drawing/2014/main" id="{AB44CE71-99EA-4018-9268-4AB7CDA1FA29}"/>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800" dirty="0">
                <a:latin typeface="Hammersmith One" panose="020B0604020202020204" charset="0"/>
              </a:rPr>
              <a:t>PROPOSED SOLUTION</a:t>
            </a:r>
          </a:p>
          <a:p>
            <a:pPr algn="r">
              <a:buClr>
                <a:schemeClr val="dk1"/>
              </a:buClr>
              <a:buSzPts val="1100"/>
            </a:pPr>
            <a:r>
              <a:rPr lang="en-SG" sz="2000" dirty="0">
                <a:latin typeface="Hammersmith One" panose="020B0604020202020204" charset="0"/>
              </a:rPr>
              <a:t>Data Visualization</a:t>
            </a:r>
            <a:endParaRPr lang="en-SG" sz="1100" dirty="0">
              <a:latin typeface="Hammersmith One" panose="020B0604020202020204" charset="0"/>
            </a:endParaRPr>
          </a:p>
        </p:txBody>
      </p:sp>
      <p:sp>
        <p:nvSpPr>
          <p:cNvPr id="14" name="Rectangle 13">
            <a:extLst>
              <a:ext uri="{FF2B5EF4-FFF2-40B4-BE49-F238E27FC236}">
                <a16:creationId xmlns:a16="http://schemas.microsoft.com/office/drawing/2014/main" id="{44EECE5D-5006-445B-BEB1-914AA426BE1B}"/>
              </a:ext>
            </a:extLst>
          </p:cNvPr>
          <p:cNvSpPr/>
          <p:nvPr/>
        </p:nvSpPr>
        <p:spPr>
          <a:xfrm>
            <a:off x="5379098" y="1949041"/>
            <a:ext cx="3592800" cy="1938992"/>
          </a:xfrm>
          <a:prstGeom prst="rect">
            <a:avLst/>
          </a:prstGeom>
        </p:spPr>
        <p:txBody>
          <a:bodyPr wrap="square">
            <a:spAutoFit/>
          </a:bodyPr>
          <a:lstStyle/>
          <a:p>
            <a:pPr marL="342900" indent="-342900">
              <a:buFont typeface="Arial" panose="020B0604020202020204" pitchFamily="34" charset="0"/>
              <a:buChar char="•"/>
            </a:pPr>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for every hour, animated over every day</a:t>
            </a:r>
          </a:p>
          <a:p>
            <a:pPr marL="342900" indent="-342900">
              <a:buFont typeface="Arial" panose="020B0604020202020204" pitchFamily="34" charset="0"/>
              <a:buChar char="•"/>
            </a:pPr>
            <a:r>
              <a:rPr lang="en-SG" sz="2000" dirty="0">
                <a:latin typeface="Istok Web" panose="020B0604020202020204" charset="0"/>
              </a:rPr>
              <a:t>Observed peaks at certain times of day</a:t>
            </a:r>
          </a:p>
        </p:txBody>
      </p:sp>
      <p:pic>
        <p:nvPicPr>
          <p:cNvPr id="3" name="Picture 2">
            <a:extLst>
              <a:ext uri="{FF2B5EF4-FFF2-40B4-BE49-F238E27FC236}">
                <a16:creationId xmlns:a16="http://schemas.microsoft.com/office/drawing/2014/main" id="{F85A0B91-74BA-4EA4-945F-6672BB8AFB88}"/>
              </a:ext>
            </a:extLst>
          </p:cNvPr>
          <p:cNvPicPr>
            <a:picLocks noChangeAspect="1"/>
          </p:cNvPicPr>
          <p:nvPr/>
        </p:nvPicPr>
        <p:blipFill>
          <a:blip r:embed="rId3"/>
          <a:stretch>
            <a:fillRect/>
          </a:stretch>
        </p:blipFill>
        <p:spPr>
          <a:xfrm>
            <a:off x="835875" y="1404130"/>
            <a:ext cx="4543223" cy="3028815"/>
          </a:xfrm>
          <a:prstGeom prst="rect">
            <a:avLst/>
          </a:prstGeom>
        </p:spPr>
      </p:pic>
    </p:spTree>
    <p:extLst>
      <p:ext uri="{BB962C8B-B14F-4D97-AF65-F5344CB8AC3E}">
        <p14:creationId xmlns:p14="http://schemas.microsoft.com/office/powerpoint/2010/main" val="3658398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8;p38">
            <a:extLst>
              <a:ext uri="{FF2B5EF4-FFF2-40B4-BE49-F238E27FC236}">
                <a16:creationId xmlns:a16="http://schemas.microsoft.com/office/drawing/2014/main" id="{AB44CE71-99EA-4018-9268-4AB7CDA1FA29}"/>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800" dirty="0">
                <a:latin typeface="Hammersmith One" panose="020B0604020202020204" charset="0"/>
              </a:rPr>
              <a:t>PROPOSED SOLUTION</a:t>
            </a:r>
          </a:p>
          <a:p>
            <a:pPr algn="r">
              <a:buClr>
                <a:schemeClr val="dk1"/>
              </a:buClr>
              <a:buSzPts val="1100"/>
            </a:pPr>
            <a:r>
              <a:rPr lang="en-SG" sz="2000" dirty="0">
                <a:latin typeface="Hammersmith One" panose="020B0604020202020204" charset="0"/>
              </a:rPr>
              <a:t>Pre-Processing</a:t>
            </a:r>
            <a:endParaRPr lang="en-SG" sz="1100" dirty="0">
              <a:latin typeface="Hammersmith One" panose="020B0604020202020204" charset="0"/>
            </a:endParaRPr>
          </a:p>
        </p:txBody>
      </p:sp>
      <p:sp>
        <p:nvSpPr>
          <p:cNvPr id="2" name="Oval 1">
            <a:extLst>
              <a:ext uri="{FF2B5EF4-FFF2-40B4-BE49-F238E27FC236}">
                <a16:creationId xmlns:a16="http://schemas.microsoft.com/office/drawing/2014/main" id="{DEEF55E2-6599-4C8C-9489-3986E1A2A58B}"/>
              </a:ext>
            </a:extLst>
          </p:cNvPr>
          <p:cNvSpPr/>
          <p:nvPr/>
        </p:nvSpPr>
        <p:spPr>
          <a:xfrm>
            <a:off x="1709737" y="1432800"/>
            <a:ext cx="1767863" cy="584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Reformatting Features</a:t>
            </a:r>
          </a:p>
        </p:txBody>
      </p:sp>
      <p:sp>
        <p:nvSpPr>
          <p:cNvPr id="8" name="Oval 7">
            <a:extLst>
              <a:ext uri="{FF2B5EF4-FFF2-40B4-BE49-F238E27FC236}">
                <a16:creationId xmlns:a16="http://schemas.microsoft.com/office/drawing/2014/main" id="{E0A43B21-827B-4CD3-97DB-72846B6EBE1A}"/>
              </a:ext>
            </a:extLst>
          </p:cNvPr>
          <p:cNvSpPr/>
          <p:nvPr/>
        </p:nvSpPr>
        <p:spPr>
          <a:xfrm>
            <a:off x="1553005" y="2160064"/>
            <a:ext cx="2081325" cy="899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Reverse Geocoding with </a:t>
            </a:r>
            <a:r>
              <a:rPr lang="en-SG" dirty="0" err="1"/>
              <a:t>GeoPandas</a:t>
            </a:r>
            <a:endParaRPr lang="en-SG" dirty="0"/>
          </a:p>
        </p:txBody>
      </p:sp>
      <p:sp>
        <p:nvSpPr>
          <p:cNvPr id="11" name="Oval 10">
            <a:extLst>
              <a:ext uri="{FF2B5EF4-FFF2-40B4-BE49-F238E27FC236}">
                <a16:creationId xmlns:a16="http://schemas.microsoft.com/office/drawing/2014/main" id="{7C370153-AB47-4498-9681-2A87B92FC15D}"/>
              </a:ext>
            </a:extLst>
          </p:cNvPr>
          <p:cNvSpPr/>
          <p:nvPr/>
        </p:nvSpPr>
        <p:spPr>
          <a:xfrm>
            <a:off x="1709737" y="3202778"/>
            <a:ext cx="1767863" cy="584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One Hot Encoding</a:t>
            </a:r>
          </a:p>
        </p:txBody>
      </p:sp>
      <p:sp>
        <p:nvSpPr>
          <p:cNvPr id="12" name="Oval 11">
            <a:extLst>
              <a:ext uri="{FF2B5EF4-FFF2-40B4-BE49-F238E27FC236}">
                <a16:creationId xmlns:a16="http://schemas.microsoft.com/office/drawing/2014/main" id="{85AEFAA1-9EC2-4787-886D-9632C82276E0}"/>
              </a:ext>
            </a:extLst>
          </p:cNvPr>
          <p:cNvSpPr/>
          <p:nvPr/>
        </p:nvSpPr>
        <p:spPr>
          <a:xfrm>
            <a:off x="1709737" y="3930042"/>
            <a:ext cx="1767863" cy="584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Mixed Dataset</a:t>
            </a:r>
          </a:p>
        </p:txBody>
      </p:sp>
      <p:sp>
        <p:nvSpPr>
          <p:cNvPr id="13" name="Oval 12">
            <a:extLst>
              <a:ext uri="{FF2B5EF4-FFF2-40B4-BE49-F238E27FC236}">
                <a16:creationId xmlns:a16="http://schemas.microsoft.com/office/drawing/2014/main" id="{B979DF8F-6D13-4A23-AA7A-77ACE1D6DE1C}"/>
              </a:ext>
            </a:extLst>
          </p:cNvPr>
          <p:cNvSpPr/>
          <p:nvPr/>
        </p:nvSpPr>
        <p:spPr>
          <a:xfrm>
            <a:off x="3970537" y="3131389"/>
            <a:ext cx="1602263" cy="727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Binning Continuous Variables</a:t>
            </a:r>
          </a:p>
        </p:txBody>
      </p:sp>
      <p:sp>
        <p:nvSpPr>
          <p:cNvPr id="15" name="Oval 14">
            <a:extLst>
              <a:ext uri="{FF2B5EF4-FFF2-40B4-BE49-F238E27FC236}">
                <a16:creationId xmlns:a16="http://schemas.microsoft.com/office/drawing/2014/main" id="{39C11E46-7EED-4563-A631-68D0BF7E2112}"/>
              </a:ext>
            </a:extLst>
          </p:cNvPr>
          <p:cNvSpPr/>
          <p:nvPr/>
        </p:nvSpPr>
        <p:spPr>
          <a:xfrm>
            <a:off x="6065737" y="3202778"/>
            <a:ext cx="1767863" cy="584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One Hot Encoding</a:t>
            </a:r>
          </a:p>
        </p:txBody>
      </p:sp>
      <p:sp>
        <p:nvSpPr>
          <p:cNvPr id="16" name="Oval 15">
            <a:extLst>
              <a:ext uri="{FF2B5EF4-FFF2-40B4-BE49-F238E27FC236}">
                <a16:creationId xmlns:a16="http://schemas.microsoft.com/office/drawing/2014/main" id="{F31CED8E-AEB5-430A-BB1B-8C670B965AEC}"/>
              </a:ext>
            </a:extLst>
          </p:cNvPr>
          <p:cNvSpPr/>
          <p:nvPr/>
        </p:nvSpPr>
        <p:spPr>
          <a:xfrm>
            <a:off x="6065737" y="2452692"/>
            <a:ext cx="1767863" cy="584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Binned Dataset</a:t>
            </a:r>
          </a:p>
        </p:txBody>
      </p:sp>
      <p:cxnSp>
        <p:nvCxnSpPr>
          <p:cNvPr id="17" name="Straight Arrow Connector 16">
            <a:extLst>
              <a:ext uri="{FF2B5EF4-FFF2-40B4-BE49-F238E27FC236}">
                <a16:creationId xmlns:a16="http://schemas.microsoft.com/office/drawing/2014/main" id="{4A4FB318-546F-4D55-9C52-CEA8BFC8769C}"/>
              </a:ext>
            </a:extLst>
          </p:cNvPr>
          <p:cNvCxnSpPr>
            <a:stCxn id="2" idx="4"/>
            <a:endCxn id="8" idx="0"/>
          </p:cNvCxnSpPr>
          <p:nvPr/>
        </p:nvCxnSpPr>
        <p:spPr>
          <a:xfrm flipH="1">
            <a:off x="2593668" y="2017286"/>
            <a:ext cx="1" cy="142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AA2796-0E8C-4173-B99E-99A4B90D8366}"/>
              </a:ext>
            </a:extLst>
          </p:cNvPr>
          <p:cNvCxnSpPr>
            <a:stCxn id="8" idx="4"/>
            <a:endCxn id="11" idx="0"/>
          </p:cNvCxnSpPr>
          <p:nvPr/>
        </p:nvCxnSpPr>
        <p:spPr>
          <a:xfrm>
            <a:off x="2593668" y="3060000"/>
            <a:ext cx="1" cy="142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3D68C24-55E2-49CF-BA36-FE5AA1FE7E68}"/>
              </a:ext>
            </a:extLst>
          </p:cNvPr>
          <p:cNvCxnSpPr>
            <a:stCxn id="11" idx="4"/>
            <a:endCxn id="12" idx="0"/>
          </p:cNvCxnSpPr>
          <p:nvPr/>
        </p:nvCxnSpPr>
        <p:spPr>
          <a:xfrm>
            <a:off x="2593669" y="3787264"/>
            <a:ext cx="0" cy="142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CB9F7F-0541-43C9-9CFE-A0908AF16E99}"/>
              </a:ext>
            </a:extLst>
          </p:cNvPr>
          <p:cNvCxnSpPr>
            <a:stCxn id="11" idx="6"/>
            <a:endCxn id="13" idx="2"/>
          </p:cNvCxnSpPr>
          <p:nvPr/>
        </p:nvCxnSpPr>
        <p:spPr>
          <a:xfrm>
            <a:off x="3477600" y="3495021"/>
            <a:ext cx="4929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2C87433-7F4D-41DF-806F-4BB2AA24E21C}"/>
              </a:ext>
            </a:extLst>
          </p:cNvPr>
          <p:cNvCxnSpPr>
            <a:stCxn id="13" idx="6"/>
            <a:endCxn id="15" idx="2"/>
          </p:cNvCxnSpPr>
          <p:nvPr/>
        </p:nvCxnSpPr>
        <p:spPr>
          <a:xfrm>
            <a:off x="5572800" y="3495021"/>
            <a:ext cx="4929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1CE239A-04AF-4624-BE00-8951863FF545}"/>
              </a:ext>
            </a:extLst>
          </p:cNvPr>
          <p:cNvCxnSpPr>
            <a:stCxn id="15" idx="0"/>
            <a:endCxn id="16" idx="4"/>
          </p:cNvCxnSpPr>
          <p:nvPr/>
        </p:nvCxnSpPr>
        <p:spPr>
          <a:xfrm flipV="1">
            <a:off x="6949669" y="3037178"/>
            <a:ext cx="0" cy="165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78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300" name="Google Shape;300;p38"/>
          <p:cNvSpPr txBox="1">
            <a:spLocks noGrp="1"/>
          </p:cNvSpPr>
          <p:nvPr>
            <p:ph type="subTitle" idx="5"/>
          </p:nvPr>
        </p:nvSpPr>
        <p:spPr>
          <a:xfrm>
            <a:off x="1441944" y="1291115"/>
            <a:ext cx="3130055"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INTRODUCTION</a:t>
            </a:r>
            <a:endParaRPr dirty="0">
              <a:solidFill>
                <a:schemeClr val="dk1"/>
              </a:solidFill>
            </a:endParaRPr>
          </a:p>
        </p:txBody>
      </p:sp>
      <p:sp>
        <p:nvSpPr>
          <p:cNvPr id="301" name="Google Shape;301;p38"/>
          <p:cNvSpPr txBox="1">
            <a:spLocks noGrp="1"/>
          </p:cNvSpPr>
          <p:nvPr>
            <p:ph type="subTitle" idx="6"/>
          </p:nvPr>
        </p:nvSpPr>
        <p:spPr>
          <a:xfrm>
            <a:off x="1441945" y="3572303"/>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ANALYSIS</a:t>
            </a:r>
            <a:endParaRPr dirty="0">
              <a:solidFill>
                <a:schemeClr val="dk1"/>
              </a:solidFill>
            </a:endParaRPr>
          </a:p>
        </p:txBody>
      </p:sp>
      <p:sp>
        <p:nvSpPr>
          <p:cNvPr id="302" name="Google Shape;302;p38"/>
          <p:cNvSpPr txBox="1">
            <a:spLocks noGrp="1"/>
          </p:cNvSpPr>
          <p:nvPr>
            <p:ph type="subTitle" idx="7"/>
          </p:nvPr>
        </p:nvSpPr>
        <p:spPr>
          <a:xfrm>
            <a:off x="1441945" y="2051511"/>
            <a:ext cx="2584800" cy="54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dirty="0"/>
              <a:t>MOTIVATION</a:t>
            </a:r>
            <a:endParaRPr dirty="0">
              <a:solidFill>
                <a:schemeClr val="dk1"/>
              </a:solidFill>
            </a:endParaRPr>
          </a:p>
        </p:txBody>
      </p:sp>
      <p:sp>
        <p:nvSpPr>
          <p:cNvPr id="303" name="Google Shape;303;p38"/>
          <p:cNvSpPr txBox="1">
            <a:spLocks noGrp="1"/>
          </p:cNvSpPr>
          <p:nvPr>
            <p:ph type="subTitle" idx="8"/>
          </p:nvPr>
        </p:nvSpPr>
        <p:spPr>
          <a:xfrm>
            <a:off x="1441945" y="4332699"/>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CONCLUSION</a:t>
            </a:r>
            <a:endParaRPr dirty="0">
              <a:solidFill>
                <a:schemeClr val="dk1"/>
              </a:solidFill>
            </a:endParaRPr>
          </a:p>
        </p:txBody>
      </p:sp>
      <p:sp>
        <p:nvSpPr>
          <p:cNvPr id="328" name="Google Shape;328;p38"/>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TABLE OF CONTENTS</a:t>
            </a:r>
            <a:endParaRPr dirty="0"/>
          </a:p>
        </p:txBody>
      </p:sp>
      <p:sp>
        <p:nvSpPr>
          <p:cNvPr id="59" name="Google Shape;302;p38">
            <a:extLst>
              <a:ext uri="{FF2B5EF4-FFF2-40B4-BE49-F238E27FC236}">
                <a16:creationId xmlns:a16="http://schemas.microsoft.com/office/drawing/2014/main" id="{EA3CC617-94D8-4C12-B98F-5567BAE6EE7E}"/>
              </a:ext>
            </a:extLst>
          </p:cNvPr>
          <p:cNvSpPr txBox="1">
            <a:spLocks/>
          </p:cNvSpPr>
          <p:nvPr/>
        </p:nvSpPr>
        <p:spPr>
          <a:xfrm>
            <a:off x="1441945" y="2811907"/>
            <a:ext cx="3130054" cy="54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Istok Web"/>
              <a:buNone/>
              <a:defRPr sz="22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spcAft>
                <a:spcPts val="1200"/>
              </a:spcAft>
            </a:pPr>
            <a:r>
              <a:rPr lang="en-SG" dirty="0"/>
              <a:t>PROPOSED SOLUTION</a:t>
            </a:r>
          </a:p>
        </p:txBody>
      </p:sp>
      <p:grpSp>
        <p:nvGrpSpPr>
          <p:cNvPr id="49" name="Group 48">
            <a:extLst>
              <a:ext uri="{FF2B5EF4-FFF2-40B4-BE49-F238E27FC236}">
                <a16:creationId xmlns:a16="http://schemas.microsoft.com/office/drawing/2014/main" id="{52799EB5-8AC3-4790-9C98-E1A09A690A12}"/>
              </a:ext>
            </a:extLst>
          </p:cNvPr>
          <p:cNvGrpSpPr/>
          <p:nvPr/>
        </p:nvGrpSpPr>
        <p:grpSpPr>
          <a:xfrm>
            <a:off x="828675" y="2037591"/>
            <a:ext cx="706209" cy="574441"/>
            <a:chOff x="4829317" y="1597649"/>
            <a:chExt cx="706209" cy="574441"/>
          </a:xfrm>
        </p:grpSpPr>
        <p:sp>
          <p:nvSpPr>
            <p:cNvPr id="50" name="Google Shape;292;p38">
              <a:extLst>
                <a:ext uri="{FF2B5EF4-FFF2-40B4-BE49-F238E27FC236}">
                  <a16:creationId xmlns:a16="http://schemas.microsoft.com/office/drawing/2014/main" id="{47146F11-7D4F-4078-A08C-758610E9A1AA}"/>
                </a:ext>
              </a:extLst>
            </p:cNvPr>
            <p:cNvSpPr/>
            <p:nvPr/>
          </p:nvSpPr>
          <p:spPr>
            <a:xfrm>
              <a:off x="4829317" y="1616207"/>
              <a:ext cx="543940" cy="527782"/>
            </a:xfrm>
            <a:prstGeom prst="rect">
              <a:avLst/>
            </a:prstGeom>
            <a:solidFill>
              <a:schemeClr val="accent1">
                <a:lumMod val="7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04;p38">
              <a:extLst>
                <a:ext uri="{FF2B5EF4-FFF2-40B4-BE49-F238E27FC236}">
                  <a16:creationId xmlns:a16="http://schemas.microsoft.com/office/drawing/2014/main" id="{1EF2A061-5BB4-4714-AEA0-ED5197F6643C}"/>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2</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0" name="Group 69">
            <a:extLst>
              <a:ext uri="{FF2B5EF4-FFF2-40B4-BE49-F238E27FC236}">
                <a16:creationId xmlns:a16="http://schemas.microsoft.com/office/drawing/2014/main" id="{D3217D45-C2C5-4D7E-936A-0FB1AE060629}"/>
              </a:ext>
            </a:extLst>
          </p:cNvPr>
          <p:cNvGrpSpPr/>
          <p:nvPr/>
        </p:nvGrpSpPr>
        <p:grpSpPr>
          <a:xfrm>
            <a:off x="828675" y="1277195"/>
            <a:ext cx="706209" cy="574441"/>
            <a:chOff x="4829317" y="1597649"/>
            <a:chExt cx="706209" cy="574441"/>
          </a:xfrm>
        </p:grpSpPr>
        <p:sp>
          <p:nvSpPr>
            <p:cNvPr id="71" name="Google Shape;292;p38">
              <a:extLst>
                <a:ext uri="{FF2B5EF4-FFF2-40B4-BE49-F238E27FC236}">
                  <a16:creationId xmlns:a16="http://schemas.microsoft.com/office/drawing/2014/main" id="{369A5969-03D2-485F-B230-66CD71EF10D6}"/>
                </a:ext>
              </a:extLst>
            </p:cNvPr>
            <p:cNvSpPr/>
            <p:nvPr/>
          </p:nvSpPr>
          <p:spPr>
            <a:xfrm>
              <a:off x="4829317" y="1616207"/>
              <a:ext cx="543940" cy="527782"/>
            </a:xfrm>
            <a:prstGeom prst="rect">
              <a:avLst/>
            </a:prstGeom>
            <a:solidFill>
              <a:schemeClr val="accent1">
                <a:lumMod val="9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304;p38">
              <a:extLst>
                <a:ext uri="{FF2B5EF4-FFF2-40B4-BE49-F238E27FC236}">
                  <a16:creationId xmlns:a16="http://schemas.microsoft.com/office/drawing/2014/main" id="{004E09DE-DE7A-4E83-AAFE-67608BCB7A40}"/>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1</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3" name="Group 72">
            <a:extLst>
              <a:ext uri="{FF2B5EF4-FFF2-40B4-BE49-F238E27FC236}">
                <a16:creationId xmlns:a16="http://schemas.microsoft.com/office/drawing/2014/main" id="{E980FC2B-2DD7-4D13-BE12-E2321E3AEAE7}"/>
              </a:ext>
            </a:extLst>
          </p:cNvPr>
          <p:cNvGrpSpPr/>
          <p:nvPr/>
        </p:nvGrpSpPr>
        <p:grpSpPr>
          <a:xfrm>
            <a:off x="828675" y="2797987"/>
            <a:ext cx="706209" cy="574441"/>
            <a:chOff x="4829317" y="1597649"/>
            <a:chExt cx="706209" cy="574441"/>
          </a:xfrm>
        </p:grpSpPr>
        <p:sp>
          <p:nvSpPr>
            <p:cNvPr id="74" name="Google Shape;292;p38">
              <a:extLst>
                <a:ext uri="{FF2B5EF4-FFF2-40B4-BE49-F238E27FC236}">
                  <a16:creationId xmlns:a16="http://schemas.microsoft.com/office/drawing/2014/main" id="{1BE83D5F-4DD5-445C-AC73-D90827387B2D}"/>
                </a:ext>
              </a:extLst>
            </p:cNvPr>
            <p:cNvSpPr/>
            <p:nvPr/>
          </p:nvSpPr>
          <p:spPr>
            <a:xfrm>
              <a:off x="4829317" y="1616207"/>
              <a:ext cx="543940" cy="527782"/>
            </a:xfrm>
            <a:prstGeom prst="rect">
              <a:avLst/>
            </a:prstGeom>
            <a:solidFill>
              <a:schemeClr val="accent1">
                <a:lumMod val="5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04;p38">
              <a:extLst>
                <a:ext uri="{FF2B5EF4-FFF2-40B4-BE49-F238E27FC236}">
                  <a16:creationId xmlns:a16="http://schemas.microsoft.com/office/drawing/2014/main" id="{A41C68D3-12D3-4A89-969B-6D3E8A1EF3E6}"/>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3</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6" name="Group 75">
            <a:extLst>
              <a:ext uri="{FF2B5EF4-FFF2-40B4-BE49-F238E27FC236}">
                <a16:creationId xmlns:a16="http://schemas.microsoft.com/office/drawing/2014/main" id="{735C48B8-65FF-4DD7-8B2E-D9C5847D5A10}"/>
              </a:ext>
            </a:extLst>
          </p:cNvPr>
          <p:cNvGrpSpPr/>
          <p:nvPr/>
        </p:nvGrpSpPr>
        <p:grpSpPr>
          <a:xfrm>
            <a:off x="828675" y="3558383"/>
            <a:ext cx="706209" cy="574441"/>
            <a:chOff x="4829317" y="1597649"/>
            <a:chExt cx="706209" cy="574441"/>
          </a:xfrm>
        </p:grpSpPr>
        <p:sp>
          <p:nvSpPr>
            <p:cNvPr id="77" name="Google Shape;292;p38">
              <a:extLst>
                <a:ext uri="{FF2B5EF4-FFF2-40B4-BE49-F238E27FC236}">
                  <a16:creationId xmlns:a16="http://schemas.microsoft.com/office/drawing/2014/main" id="{621E9058-81FD-46B3-B047-9452DAE45DA6}"/>
                </a:ext>
              </a:extLst>
            </p:cNvPr>
            <p:cNvSpPr/>
            <p:nvPr/>
          </p:nvSpPr>
          <p:spPr>
            <a:xfrm>
              <a:off x="4829317" y="1616207"/>
              <a:ext cx="543940" cy="527782"/>
            </a:xfrm>
            <a:prstGeom prst="rect">
              <a:avLst/>
            </a:prstGeom>
            <a:solidFill>
              <a:schemeClr val="accent1">
                <a:lumMod val="2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04;p38">
              <a:extLst>
                <a:ext uri="{FF2B5EF4-FFF2-40B4-BE49-F238E27FC236}">
                  <a16:creationId xmlns:a16="http://schemas.microsoft.com/office/drawing/2014/main" id="{64A1FAD1-D9C2-4D66-8F39-852E519347DF}"/>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4</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9" name="Group 78">
            <a:extLst>
              <a:ext uri="{FF2B5EF4-FFF2-40B4-BE49-F238E27FC236}">
                <a16:creationId xmlns:a16="http://schemas.microsoft.com/office/drawing/2014/main" id="{551E6C22-2793-4392-A16C-0C828F82B43F}"/>
              </a:ext>
            </a:extLst>
          </p:cNvPr>
          <p:cNvGrpSpPr/>
          <p:nvPr/>
        </p:nvGrpSpPr>
        <p:grpSpPr>
          <a:xfrm>
            <a:off x="828675" y="4318779"/>
            <a:ext cx="706209" cy="574441"/>
            <a:chOff x="4829317" y="1597649"/>
            <a:chExt cx="706209" cy="574441"/>
          </a:xfrm>
        </p:grpSpPr>
        <p:sp>
          <p:nvSpPr>
            <p:cNvPr id="80" name="Google Shape;292;p38">
              <a:extLst>
                <a:ext uri="{FF2B5EF4-FFF2-40B4-BE49-F238E27FC236}">
                  <a16:creationId xmlns:a16="http://schemas.microsoft.com/office/drawing/2014/main" id="{F416AF34-8E10-46BB-9A51-39F48379AC97}"/>
                </a:ext>
              </a:extLst>
            </p:cNvPr>
            <p:cNvSpPr/>
            <p:nvPr/>
          </p:nvSpPr>
          <p:spPr>
            <a:xfrm>
              <a:off x="4829317" y="1616207"/>
              <a:ext cx="543940" cy="527782"/>
            </a:xfrm>
            <a:prstGeom prst="rect">
              <a:avLst/>
            </a:prstGeom>
            <a:solidFill>
              <a:schemeClr val="accent1">
                <a:lumMod val="1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04;p38">
              <a:extLst>
                <a:ext uri="{FF2B5EF4-FFF2-40B4-BE49-F238E27FC236}">
                  <a16:creationId xmlns:a16="http://schemas.microsoft.com/office/drawing/2014/main" id="{07B2E35F-A20D-4827-8500-741A5F543898}"/>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5</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250"/>
                                        <p:tgtEl>
                                          <p:spTgt spid="3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302">
                                            <p:txEl>
                                              <p:pRg st="0" end="0"/>
                                            </p:txEl>
                                          </p:spTgt>
                                        </p:tgtEl>
                                        <p:attrNameLst>
                                          <p:attrName>style.visibility</p:attrName>
                                        </p:attrNameLst>
                                      </p:cBhvr>
                                      <p:to>
                                        <p:strVal val="visible"/>
                                      </p:to>
                                    </p:set>
                                    <p:animEffect transition="in" filter="fade">
                                      <p:cBhvr>
                                        <p:cTn id="14" dur="250"/>
                                        <p:tgtEl>
                                          <p:spTgt spid="30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250"/>
                                        <p:tgtEl>
                                          <p:spTgt spid="73"/>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301">
                                            <p:txEl>
                                              <p:pRg st="0" end="0"/>
                                            </p:txEl>
                                          </p:spTgt>
                                        </p:tgtEl>
                                        <p:attrNameLst>
                                          <p:attrName>style.visibility</p:attrName>
                                        </p:attrNameLst>
                                      </p:cBhvr>
                                      <p:to>
                                        <p:strVal val="visible"/>
                                      </p:to>
                                    </p:set>
                                    <p:animEffect transition="in" filter="fade">
                                      <p:cBhvr>
                                        <p:cTn id="28" dur="250"/>
                                        <p:tgtEl>
                                          <p:spTgt spid="301">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250"/>
                                        <p:tgtEl>
                                          <p:spTgt spid="76"/>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03">
                                            <p:txEl>
                                              <p:pRg st="0" end="0"/>
                                            </p:txEl>
                                          </p:spTgt>
                                        </p:tgtEl>
                                        <p:attrNameLst>
                                          <p:attrName>style.visibility</p:attrName>
                                        </p:attrNameLst>
                                      </p:cBhvr>
                                      <p:to>
                                        <p:strVal val="visible"/>
                                      </p:to>
                                    </p:set>
                                    <p:animEffect transition="in" filter="fade">
                                      <p:cBhvr>
                                        <p:cTn id="35" dur="250"/>
                                        <p:tgtEl>
                                          <p:spTgt spid="30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P spid="301" grpId="0" build="p"/>
      <p:bldP spid="302" grpId="0" build="p"/>
      <p:bldP spid="303" grpId="0" build="p"/>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328;p38">
            <a:extLst>
              <a:ext uri="{FF2B5EF4-FFF2-40B4-BE49-F238E27FC236}">
                <a16:creationId xmlns:a16="http://schemas.microsoft.com/office/drawing/2014/main" id="{78AFA596-8ABC-43FB-98D6-A0F0CEFAD2A3}"/>
              </a:ext>
            </a:extLst>
          </p:cNvPr>
          <p:cNvSpPr txBox="1">
            <a:spLocks/>
          </p:cNvSpPr>
          <p:nvPr/>
        </p:nvSpPr>
        <p:spPr>
          <a:xfrm>
            <a:off x="828675" y="537500"/>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800" dirty="0">
                <a:latin typeface="Hammersmith One" panose="020B0604020202020204" charset="0"/>
              </a:rPr>
              <a:t>INTRODUCTION</a:t>
            </a:r>
            <a:endParaRPr lang="en-SG" dirty="0">
              <a:latin typeface="Hammersmith One" panose="020B0604020202020204" charset="0"/>
            </a:endParaRPr>
          </a:p>
        </p:txBody>
      </p:sp>
      <p:sp>
        <p:nvSpPr>
          <p:cNvPr id="21" name="Arrow: Right 20">
            <a:extLst>
              <a:ext uri="{FF2B5EF4-FFF2-40B4-BE49-F238E27FC236}">
                <a16:creationId xmlns:a16="http://schemas.microsoft.com/office/drawing/2014/main" id="{7E5A1345-80C6-4840-A18D-D0BD80A4CCC5}"/>
              </a:ext>
            </a:extLst>
          </p:cNvPr>
          <p:cNvSpPr/>
          <p:nvPr/>
        </p:nvSpPr>
        <p:spPr>
          <a:xfrm>
            <a:off x="4646089" y="2571750"/>
            <a:ext cx="568171" cy="36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 name="Picture 2" descr="Indonesia's raging forest fires, explained - National - The Jakarta Post">
            <a:extLst>
              <a:ext uri="{FF2B5EF4-FFF2-40B4-BE49-F238E27FC236}">
                <a16:creationId xmlns:a16="http://schemas.microsoft.com/office/drawing/2014/main" id="{4FF4EE1A-D348-499E-B707-5164184D6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259" y="1750814"/>
            <a:ext cx="3010095" cy="200308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F002F07-1332-45B9-967F-1C00E06C1AF8}"/>
              </a:ext>
            </a:extLst>
          </p:cNvPr>
          <p:cNvSpPr txBox="1"/>
          <p:nvPr/>
        </p:nvSpPr>
        <p:spPr>
          <a:xfrm>
            <a:off x="1207259" y="3753895"/>
            <a:ext cx="3010095" cy="400110"/>
          </a:xfrm>
          <a:prstGeom prst="rect">
            <a:avLst/>
          </a:prstGeom>
          <a:noFill/>
        </p:spPr>
        <p:txBody>
          <a:bodyPr wrap="square" rtlCol="0">
            <a:spAutoFit/>
          </a:bodyPr>
          <a:lstStyle/>
          <a:p>
            <a:pPr algn="ctr"/>
            <a:r>
              <a:rPr lang="en-SG" sz="2000" dirty="0">
                <a:latin typeface="Istok Web" panose="020B0604020202020204" charset="0"/>
              </a:rPr>
              <a:t>Indonesia’s Forest Fires</a:t>
            </a:r>
          </a:p>
        </p:txBody>
      </p:sp>
      <p:pic>
        <p:nvPicPr>
          <p:cNvPr id="24" name="Picture 23" descr="Kids in Palangkaraya">
            <a:extLst>
              <a:ext uri="{FF2B5EF4-FFF2-40B4-BE49-F238E27FC236}">
                <a16:creationId xmlns:a16="http://schemas.microsoft.com/office/drawing/2014/main" id="{C7C6EF5F-3BD8-41BE-8F2A-146853514C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1694"/>
          <a:stretch/>
        </p:blipFill>
        <p:spPr bwMode="auto">
          <a:xfrm>
            <a:off x="5642995" y="1753337"/>
            <a:ext cx="2784980" cy="200055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488D549-08E7-461C-AB3B-70B987E22404}"/>
              </a:ext>
            </a:extLst>
          </p:cNvPr>
          <p:cNvSpPr txBox="1"/>
          <p:nvPr/>
        </p:nvSpPr>
        <p:spPr>
          <a:xfrm>
            <a:off x="5642995" y="3753895"/>
            <a:ext cx="2784980" cy="400110"/>
          </a:xfrm>
          <a:prstGeom prst="rect">
            <a:avLst/>
          </a:prstGeom>
          <a:noFill/>
        </p:spPr>
        <p:txBody>
          <a:bodyPr wrap="square" rtlCol="0">
            <a:spAutoFit/>
          </a:bodyPr>
          <a:lstStyle/>
          <a:p>
            <a:pPr algn="ctr"/>
            <a:r>
              <a:rPr lang="en-SG" sz="2000" dirty="0">
                <a:latin typeface="Istok Web" panose="020B0604020202020204" charset="0"/>
              </a:rPr>
              <a:t>Haze Problem</a:t>
            </a:r>
          </a:p>
        </p:txBody>
      </p:sp>
    </p:spTree>
    <p:extLst>
      <p:ext uri="{BB962C8B-B14F-4D97-AF65-F5344CB8AC3E}">
        <p14:creationId xmlns:p14="http://schemas.microsoft.com/office/powerpoint/2010/main" val="319459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328;p38">
            <a:extLst>
              <a:ext uri="{FF2B5EF4-FFF2-40B4-BE49-F238E27FC236}">
                <a16:creationId xmlns:a16="http://schemas.microsoft.com/office/drawing/2014/main" id="{78AFA596-8ABC-43FB-98D6-A0F0CEFAD2A3}"/>
              </a:ext>
            </a:extLst>
          </p:cNvPr>
          <p:cNvSpPr txBox="1">
            <a:spLocks/>
          </p:cNvSpPr>
          <p:nvPr/>
        </p:nvSpPr>
        <p:spPr>
          <a:xfrm>
            <a:off x="828675" y="537500"/>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800" dirty="0">
                <a:latin typeface="Hammersmith One" panose="020B0604020202020204" charset="0"/>
              </a:rPr>
              <a:t>MOTIVATION</a:t>
            </a:r>
            <a:endParaRPr lang="en-SG" dirty="0">
              <a:latin typeface="Hammersmith One" panose="020B0604020202020204" charset="0"/>
            </a:endParaRPr>
          </a:p>
        </p:txBody>
      </p:sp>
      <p:pic>
        <p:nvPicPr>
          <p:cNvPr id="8" name="Picture 2" descr="Indonesia's raging forest fires, explained - National - The Jakarta Post">
            <a:extLst>
              <a:ext uri="{FF2B5EF4-FFF2-40B4-BE49-F238E27FC236}">
                <a16:creationId xmlns:a16="http://schemas.microsoft.com/office/drawing/2014/main" id="{BDDC395D-626B-48DB-9BA2-85A2E5ECB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259" y="1409362"/>
            <a:ext cx="2033364" cy="1353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GA, Boeing Tap GeoEye for Satellite Imagery Products - SpaceNews">
            <a:extLst>
              <a:ext uri="{FF2B5EF4-FFF2-40B4-BE49-F238E27FC236}">
                <a16:creationId xmlns:a16="http://schemas.microsoft.com/office/drawing/2014/main" id="{1040560A-1209-41E9-9F3E-D574AEEE2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644" y="1409362"/>
            <a:ext cx="2090283" cy="13517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ustralia fires: 'We owe you milk' say firefighters who saved man's house -  BBC News">
            <a:extLst>
              <a:ext uri="{FF2B5EF4-FFF2-40B4-BE49-F238E27FC236}">
                <a16:creationId xmlns:a16="http://schemas.microsoft.com/office/drawing/2014/main" id="{CE125111-DF4B-41DE-A29D-61DA6ECCA3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8" r="4482"/>
          <a:stretch/>
        </p:blipFill>
        <p:spPr bwMode="auto">
          <a:xfrm>
            <a:off x="3757622" y="2878198"/>
            <a:ext cx="2175022" cy="1351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12B3745D-D208-4B0E-B434-9C837B56F2CD}"/>
              </a:ext>
            </a:extLst>
          </p:cNvPr>
          <p:cNvSpPr/>
          <p:nvPr/>
        </p:nvSpPr>
        <p:spPr>
          <a:xfrm>
            <a:off x="4302874" y="1671742"/>
            <a:ext cx="1135753" cy="36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0E321E7A-937C-4AF8-AA64-F416E3C7033C}"/>
              </a:ext>
            </a:extLst>
          </p:cNvPr>
          <p:cNvSpPr txBox="1"/>
          <p:nvPr/>
        </p:nvSpPr>
        <p:spPr>
          <a:xfrm>
            <a:off x="3853695" y="2053352"/>
            <a:ext cx="1982877" cy="646331"/>
          </a:xfrm>
          <a:prstGeom prst="rect">
            <a:avLst/>
          </a:prstGeom>
          <a:noFill/>
        </p:spPr>
        <p:txBody>
          <a:bodyPr wrap="square" rtlCol="0">
            <a:spAutoFit/>
          </a:bodyPr>
          <a:lstStyle/>
          <a:p>
            <a:pPr algn="ctr"/>
            <a:r>
              <a:rPr lang="en-SG" sz="1800" dirty="0">
                <a:latin typeface="Istok Web" panose="020B0604020202020204" charset="0"/>
              </a:rPr>
              <a:t>Brightness </a:t>
            </a:r>
          </a:p>
          <a:p>
            <a:pPr algn="ctr"/>
            <a:r>
              <a:rPr lang="en-SG" sz="1800" dirty="0">
                <a:latin typeface="Istok Web" panose="020B0604020202020204" charset="0"/>
              </a:rPr>
              <a:t>data</a:t>
            </a:r>
          </a:p>
        </p:txBody>
      </p:sp>
      <p:sp>
        <p:nvSpPr>
          <p:cNvPr id="16" name="Arrow: Right 15">
            <a:extLst>
              <a:ext uri="{FF2B5EF4-FFF2-40B4-BE49-F238E27FC236}">
                <a16:creationId xmlns:a16="http://schemas.microsoft.com/office/drawing/2014/main" id="{D12EA904-6BC6-48E8-A509-7425914D4403}"/>
              </a:ext>
            </a:extLst>
          </p:cNvPr>
          <p:cNvSpPr/>
          <p:nvPr/>
        </p:nvSpPr>
        <p:spPr>
          <a:xfrm rot="7952138">
            <a:off x="6146805" y="3074788"/>
            <a:ext cx="692392" cy="36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9072B45C-D19C-4144-BD0D-0D8EC761BB85}"/>
              </a:ext>
            </a:extLst>
          </p:cNvPr>
          <p:cNvSpPr txBox="1"/>
          <p:nvPr/>
        </p:nvSpPr>
        <p:spPr>
          <a:xfrm>
            <a:off x="6250609" y="3311152"/>
            <a:ext cx="1795550" cy="923330"/>
          </a:xfrm>
          <a:prstGeom prst="rect">
            <a:avLst/>
          </a:prstGeom>
          <a:noFill/>
        </p:spPr>
        <p:txBody>
          <a:bodyPr wrap="square" rtlCol="0">
            <a:spAutoFit/>
          </a:bodyPr>
          <a:lstStyle/>
          <a:p>
            <a:pPr algn="ctr"/>
            <a:r>
              <a:rPr lang="en-SG" sz="1800" dirty="0">
                <a:latin typeface="Istok Web" panose="020B0604020202020204" charset="0"/>
              </a:rPr>
              <a:t>Deploy firefighting teams</a:t>
            </a:r>
          </a:p>
        </p:txBody>
      </p:sp>
      <p:sp>
        <p:nvSpPr>
          <p:cNvPr id="27" name="Arrow: Right 26">
            <a:extLst>
              <a:ext uri="{FF2B5EF4-FFF2-40B4-BE49-F238E27FC236}">
                <a16:creationId xmlns:a16="http://schemas.microsoft.com/office/drawing/2014/main" id="{1E773782-8B12-42A7-AD81-8C4B769D5F7F}"/>
              </a:ext>
            </a:extLst>
          </p:cNvPr>
          <p:cNvSpPr/>
          <p:nvPr/>
        </p:nvSpPr>
        <p:spPr>
          <a:xfrm rot="13372453">
            <a:off x="2841604" y="3065498"/>
            <a:ext cx="692392" cy="36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278D95B2-6F64-4F58-9536-2BAF6D39F949}"/>
              </a:ext>
            </a:extLst>
          </p:cNvPr>
          <p:cNvSpPr txBox="1"/>
          <p:nvPr/>
        </p:nvSpPr>
        <p:spPr>
          <a:xfrm>
            <a:off x="1580351" y="3306586"/>
            <a:ext cx="1859306" cy="646331"/>
          </a:xfrm>
          <a:prstGeom prst="rect">
            <a:avLst/>
          </a:prstGeom>
          <a:noFill/>
        </p:spPr>
        <p:txBody>
          <a:bodyPr wrap="square" rtlCol="0">
            <a:spAutoFit/>
          </a:bodyPr>
          <a:lstStyle/>
          <a:p>
            <a:pPr algn="ctr"/>
            <a:r>
              <a:rPr lang="en-SG" sz="1800" dirty="0">
                <a:latin typeface="Istok Web" panose="020B0604020202020204" charset="0"/>
              </a:rPr>
              <a:t>Prevent fires from escalating</a:t>
            </a:r>
          </a:p>
        </p:txBody>
      </p:sp>
      <p:sp>
        <p:nvSpPr>
          <p:cNvPr id="29" name="TextBox 28">
            <a:extLst>
              <a:ext uri="{FF2B5EF4-FFF2-40B4-BE49-F238E27FC236}">
                <a16:creationId xmlns:a16="http://schemas.microsoft.com/office/drawing/2014/main" id="{5A69FC8B-1126-4E74-B6D1-432363C86B45}"/>
              </a:ext>
            </a:extLst>
          </p:cNvPr>
          <p:cNvSpPr txBox="1"/>
          <p:nvPr/>
        </p:nvSpPr>
        <p:spPr>
          <a:xfrm>
            <a:off x="1724258" y="4304361"/>
            <a:ext cx="6298669" cy="707886"/>
          </a:xfrm>
          <a:prstGeom prst="rect">
            <a:avLst/>
          </a:prstGeom>
          <a:noFill/>
        </p:spPr>
        <p:txBody>
          <a:bodyPr wrap="square" rtlCol="0">
            <a:spAutoFit/>
          </a:bodyPr>
          <a:lstStyle/>
          <a:p>
            <a:pPr algn="ctr"/>
            <a:r>
              <a:rPr lang="en-SG" sz="2000" dirty="0">
                <a:latin typeface="Istok Web" panose="020B0604020202020204" charset="0"/>
              </a:rPr>
              <a:t>Can we predict </a:t>
            </a:r>
            <a:r>
              <a:rPr lang="en-SG" sz="2000" b="1" dirty="0">
                <a:latin typeface="Istok Web" panose="020B0604020202020204" charset="0"/>
              </a:rPr>
              <a:t>how intense a fire will be </a:t>
            </a:r>
            <a:r>
              <a:rPr lang="en-SG" sz="2000" dirty="0">
                <a:latin typeface="Istok Web" panose="020B0604020202020204" charset="0"/>
              </a:rPr>
              <a:t>based on </a:t>
            </a:r>
            <a:br>
              <a:rPr lang="en-SG" sz="2000" dirty="0">
                <a:latin typeface="Istok Web" panose="020B0604020202020204" charset="0"/>
              </a:rPr>
            </a:br>
            <a:r>
              <a:rPr lang="en-SG" sz="2000" b="1" dirty="0">
                <a:latin typeface="Istok Web" panose="020B0604020202020204" charset="0"/>
              </a:rPr>
              <a:t>where it starts </a:t>
            </a:r>
            <a:r>
              <a:rPr lang="en-SG" sz="2000" dirty="0">
                <a:latin typeface="Istok Web" panose="020B0604020202020204" charset="0"/>
              </a:rPr>
              <a:t>and </a:t>
            </a:r>
            <a:r>
              <a:rPr lang="en-SG" sz="2000" b="1" dirty="0">
                <a:latin typeface="Istok Web" panose="020B0604020202020204" charset="0"/>
              </a:rPr>
              <a:t>how bright the fire burns</a:t>
            </a:r>
            <a:r>
              <a:rPr lang="en-SG" sz="2000" dirty="0">
                <a:latin typeface="Istok Web" panose="020B0604020202020204" charset="0"/>
              </a:rPr>
              <a:t>?</a:t>
            </a:r>
          </a:p>
        </p:txBody>
      </p:sp>
    </p:spTree>
    <p:extLst>
      <p:ext uri="{BB962C8B-B14F-4D97-AF65-F5344CB8AC3E}">
        <p14:creationId xmlns:p14="http://schemas.microsoft.com/office/powerpoint/2010/main" val="156334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328;p38">
            <a:extLst>
              <a:ext uri="{FF2B5EF4-FFF2-40B4-BE49-F238E27FC236}">
                <a16:creationId xmlns:a16="http://schemas.microsoft.com/office/drawing/2014/main" id="{78AFA596-8ABC-43FB-98D6-A0F0CEFAD2A3}"/>
              </a:ext>
            </a:extLst>
          </p:cNvPr>
          <p:cNvSpPr txBox="1">
            <a:spLocks/>
          </p:cNvSpPr>
          <p:nvPr/>
        </p:nvSpPr>
        <p:spPr>
          <a:xfrm>
            <a:off x="828675" y="537500"/>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800" dirty="0">
                <a:latin typeface="Hammersmith One" panose="020B0604020202020204" charset="0"/>
              </a:rPr>
              <a:t>PROPOSED SOLUTION</a:t>
            </a:r>
            <a:endParaRPr lang="en-SG" dirty="0">
              <a:latin typeface="Hammersmith One" panose="020B0604020202020204" charset="0"/>
            </a:endParaRPr>
          </a:p>
        </p:txBody>
      </p:sp>
      <p:graphicFrame>
        <p:nvGraphicFramePr>
          <p:cNvPr id="14" name="Diagram 13">
            <a:extLst>
              <a:ext uri="{FF2B5EF4-FFF2-40B4-BE49-F238E27FC236}">
                <a16:creationId xmlns:a16="http://schemas.microsoft.com/office/drawing/2014/main" id="{DF9A5AB4-052D-4DA1-A281-7A78D047A6D2}"/>
              </a:ext>
            </a:extLst>
          </p:cNvPr>
          <p:cNvGraphicFramePr/>
          <p:nvPr>
            <p:extLst>
              <p:ext uri="{D42A27DB-BD31-4B8C-83A1-F6EECF244321}">
                <p14:modId xmlns:p14="http://schemas.microsoft.com/office/powerpoint/2010/main" val="1799603447"/>
              </p:ext>
            </p:extLst>
          </p:nvPr>
        </p:nvGraphicFramePr>
        <p:xfrm>
          <a:off x="806552" y="1791929"/>
          <a:ext cx="8219072" cy="1570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57396166-A805-49C0-8F73-BB0F598514E1}"/>
              </a:ext>
            </a:extLst>
          </p:cNvPr>
          <p:cNvSpPr txBox="1"/>
          <p:nvPr/>
        </p:nvSpPr>
        <p:spPr>
          <a:xfrm>
            <a:off x="2081448" y="3545765"/>
            <a:ext cx="5669280" cy="830997"/>
          </a:xfrm>
          <a:prstGeom prst="rect">
            <a:avLst/>
          </a:prstGeom>
          <a:noFill/>
        </p:spPr>
        <p:txBody>
          <a:bodyPr wrap="square" rtlCol="0">
            <a:spAutoFit/>
          </a:bodyPr>
          <a:lstStyle/>
          <a:p>
            <a:pPr algn="ctr"/>
            <a:r>
              <a:rPr lang="en-SG" sz="2400" dirty="0">
                <a:latin typeface="Istok Web" panose="020B0604020202020204" charset="0"/>
              </a:rPr>
              <a:t>To predict Fire Radiative Power (FRP) from location and brightness data.  </a:t>
            </a:r>
          </a:p>
        </p:txBody>
      </p:sp>
    </p:spTree>
    <p:extLst>
      <p:ext uri="{BB962C8B-B14F-4D97-AF65-F5344CB8AC3E}">
        <p14:creationId xmlns:p14="http://schemas.microsoft.com/office/powerpoint/2010/main" val="359829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8;p38">
            <a:extLst>
              <a:ext uri="{FF2B5EF4-FFF2-40B4-BE49-F238E27FC236}">
                <a16:creationId xmlns:a16="http://schemas.microsoft.com/office/drawing/2014/main" id="{AB44CE71-99EA-4018-9268-4AB7CDA1FA29}"/>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800" dirty="0">
                <a:latin typeface="Hammersmith One" panose="020B0604020202020204" charset="0"/>
              </a:rPr>
              <a:t>PROPOSED SOLUTION</a:t>
            </a:r>
          </a:p>
          <a:p>
            <a:pPr algn="r">
              <a:buClr>
                <a:schemeClr val="dk1"/>
              </a:buClr>
              <a:buSzPts val="1100"/>
            </a:pPr>
            <a:r>
              <a:rPr lang="en-SG" sz="2000" dirty="0">
                <a:latin typeface="Hammersmith One" panose="020B0604020202020204" charset="0"/>
              </a:rPr>
              <a:t>Data Acquisition</a:t>
            </a:r>
            <a:endParaRPr lang="en-SG" sz="1100" dirty="0">
              <a:latin typeface="Hammersmith One" panose="020B0604020202020204" charset="0"/>
            </a:endParaRPr>
          </a:p>
        </p:txBody>
      </p:sp>
      <p:grpSp>
        <p:nvGrpSpPr>
          <p:cNvPr id="25" name="Group 24">
            <a:extLst>
              <a:ext uri="{FF2B5EF4-FFF2-40B4-BE49-F238E27FC236}">
                <a16:creationId xmlns:a16="http://schemas.microsoft.com/office/drawing/2014/main" id="{A4920138-AF07-4D79-BFB9-373CE5DFA0B2}"/>
              </a:ext>
            </a:extLst>
          </p:cNvPr>
          <p:cNvGrpSpPr/>
          <p:nvPr/>
        </p:nvGrpSpPr>
        <p:grpSpPr>
          <a:xfrm>
            <a:off x="1107525" y="1469511"/>
            <a:ext cx="7056000" cy="1381125"/>
            <a:chOff x="1044000" y="2319111"/>
            <a:chExt cx="7056000" cy="1381125"/>
          </a:xfrm>
        </p:grpSpPr>
        <p:pic>
          <p:nvPicPr>
            <p:cNvPr id="4" name="Picture 3">
              <a:extLst>
                <a:ext uri="{FF2B5EF4-FFF2-40B4-BE49-F238E27FC236}">
                  <a16:creationId xmlns:a16="http://schemas.microsoft.com/office/drawing/2014/main" id="{30137383-A672-4CB7-BACF-AEFBD44BFC4D}"/>
                </a:ext>
              </a:extLst>
            </p:cNvPr>
            <p:cNvPicPr>
              <a:picLocks noChangeAspect="1"/>
            </p:cNvPicPr>
            <p:nvPr/>
          </p:nvPicPr>
          <p:blipFill>
            <a:blip r:embed="rId3"/>
            <a:stretch>
              <a:fillRect/>
            </a:stretch>
          </p:blipFill>
          <p:spPr>
            <a:xfrm>
              <a:off x="6490275" y="2319111"/>
              <a:ext cx="1609725" cy="1381125"/>
            </a:xfrm>
            <a:prstGeom prst="rect">
              <a:avLst/>
            </a:prstGeom>
          </p:spPr>
        </p:pic>
        <p:sp>
          <p:nvSpPr>
            <p:cNvPr id="10" name="Oval 9">
              <a:extLst>
                <a:ext uri="{FF2B5EF4-FFF2-40B4-BE49-F238E27FC236}">
                  <a16:creationId xmlns:a16="http://schemas.microsoft.com/office/drawing/2014/main" id="{9E6EA768-B47C-49B8-BA3A-ACC8189CA642}"/>
                </a:ext>
              </a:extLst>
            </p:cNvPr>
            <p:cNvSpPr/>
            <p:nvPr/>
          </p:nvSpPr>
          <p:spPr>
            <a:xfrm>
              <a:off x="1044000" y="2435792"/>
              <a:ext cx="2080800" cy="1147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latin typeface="Istok Web" panose="020B0604020202020204" charset="0"/>
                </a:rPr>
                <a:t>NOAA-20 Satellite</a:t>
              </a:r>
              <a:endParaRPr lang="en-SG" sz="1800" dirty="0">
                <a:latin typeface="Istok Web" panose="020B0604020202020204" charset="0"/>
              </a:endParaRPr>
            </a:p>
          </p:txBody>
        </p:sp>
        <p:sp>
          <p:nvSpPr>
            <p:cNvPr id="16" name="Oval 15">
              <a:extLst>
                <a:ext uri="{FF2B5EF4-FFF2-40B4-BE49-F238E27FC236}">
                  <a16:creationId xmlns:a16="http://schemas.microsoft.com/office/drawing/2014/main" id="{CD33EF86-D8CA-417A-9D71-5B59030A178B}"/>
                </a:ext>
              </a:extLst>
            </p:cNvPr>
            <p:cNvSpPr/>
            <p:nvPr/>
          </p:nvSpPr>
          <p:spPr>
            <a:xfrm>
              <a:off x="4127137" y="2552473"/>
              <a:ext cx="13608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latin typeface="Istok Web" panose="020B0604020202020204" charset="0"/>
                </a:rPr>
                <a:t>VIIRS</a:t>
              </a:r>
              <a:endParaRPr lang="en-SG" sz="1800" dirty="0">
                <a:latin typeface="Istok Web" panose="020B0604020202020204" charset="0"/>
              </a:endParaRPr>
            </a:p>
          </p:txBody>
        </p:sp>
        <p:cxnSp>
          <p:nvCxnSpPr>
            <p:cNvPr id="21" name="Straight Arrow Connector 20">
              <a:extLst>
                <a:ext uri="{FF2B5EF4-FFF2-40B4-BE49-F238E27FC236}">
                  <a16:creationId xmlns:a16="http://schemas.microsoft.com/office/drawing/2014/main" id="{49CB0C30-3DE7-4F94-AA2C-D64265BF3C32}"/>
                </a:ext>
              </a:extLst>
            </p:cNvPr>
            <p:cNvCxnSpPr>
              <a:stCxn id="10" idx="6"/>
              <a:endCxn id="16" idx="2"/>
            </p:cNvCxnSpPr>
            <p:nvPr/>
          </p:nvCxnSpPr>
          <p:spPr>
            <a:xfrm>
              <a:off x="3124800" y="3009673"/>
              <a:ext cx="10023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14B435-E999-4AEF-A192-11272EB95815}"/>
                </a:ext>
              </a:extLst>
            </p:cNvPr>
            <p:cNvCxnSpPr>
              <a:stCxn id="16" idx="6"/>
              <a:endCxn id="4" idx="1"/>
            </p:cNvCxnSpPr>
            <p:nvPr/>
          </p:nvCxnSpPr>
          <p:spPr>
            <a:xfrm>
              <a:off x="5487937" y="3009673"/>
              <a:ext cx="100233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6437BE9E-D2FA-4CCC-955B-9790C8E24843}"/>
              </a:ext>
            </a:extLst>
          </p:cNvPr>
          <p:cNvSpPr/>
          <p:nvPr/>
        </p:nvSpPr>
        <p:spPr>
          <a:xfrm>
            <a:off x="980475" y="2983427"/>
            <a:ext cx="7772399" cy="1323439"/>
          </a:xfrm>
          <a:prstGeom prst="rect">
            <a:avLst/>
          </a:prstGeom>
        </p:spPr>
        <p:txBody>
          <a:bodyPr wrap="square">
            <a:spAutoFit/>
          </a:bodyPr>
          <a:lstStyle/>
          <a:p>
            <a:pPr marL="342900" indent="-342900">
              <a:buFont typeface="Arial" panose="020B0604020202020204" pitchFamily="34" charset="0"/>
              <a:buChar char="•"/>
            </a:pPr>
            <a:r>
              <a:rPr lang="en-SG" sz="2000" dirty="0">
                <a:latin typeface="Istok Web" panose="020B0604020202020204" charset="0"/>
              </a:rPr>
              <a:t>Data extracted from NASA’s Fire Information for Resource Management System (FIRMS). </a:t>
            </a:r>
          </a:p>
          <a:p>
            <a:pPr marL="342900" indent="-342900">
              <a:buFont typeface="Arial" panose="020B0604020202020204" pitchFamily="34" charset="0"/>
              <a:buChar char="•"/>
            </a:pPr>
            <a:r>
              <a:rPr lang="en-SG" sz="2000" dirty="0">
                <a:latin typeface="Istok Web" panose="020B0604020202020204" charset="0"/>
              </a:rPr>
              <a:t>Dynamic data; near real-time (3h delay)</a:t>
            </a:r>
          </a:p>
          <a:p>
            <a:pPr marL="342900" indent="-342900">
              <a:buFont typeface="Arial" panose="020B0604020202020204" pitchFamily="34" charset="0"/>
              <a:buChar char="•"/>
            </a:pPr>
            <a:r>
              <a:rPr lang="en-SG" sz="2000" dirty="0">
                <a:latin typeface="Istok Web" panose="020B0604020202020204" charset="0"/>
              </a:rPr>
              <a:t>Dataset available: 24h/48h/</a:t>
            </a:r>
            <a:r>
              <a:rPr lang="en-SG" sz="2000" b="1" dirty="0">
                <a:latin typeface="Istok Web" panose="020B0604020202020204" charset="0"/>
              </a:rPr>
              <a:t>7 days</a:t>
            </a:r>
          </a:p>
        </p:txBody>
      </p:sp>
    </p:spTree>
    <p:extLst>
      <p:ext uri="{BB962C8B-B14F-4D97-AF65-F5344CB8AC3E}">
        <p14:creationId xmlns:p14="http://schemas.microsoft.com/office/powerpoint/2010/main" val="3335540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8;p38">
            <a:extLst>
              <a:ext uri="{FF2B5EF4-FFF2-40B4-BE49-F238E27FC236}">
                <a16:creationId xmlns:a16="http://schemas.microsoft.com/office/drawing/2014/main" id="{AB44CE71-99EA-4018-9268-4AB7CDA1FA29}"/>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800" dirty="0">
                <a:latin typeface="Hammersmith One" panose="020B0604020202020204" charset="0"/>
              </a:rPr>
              <a:t>PROPOSED SOLUTION</a:t>
            </a:r>
          </a:p>
          <a:p>
            <a:pPr algn="r">
              <a:buClr>
                <a:schemeClr val="dk1"/>
              </a:buClr>
              <a:buSzPts val="1100"/>
            </a:pPr>
            <a:r>
              <a:rPr lang="en-SG" sz="2000" dirty="0">
                <a:latin typeface="Hammersmith One" panose="020B0604020202020204" charset="0"/>
              </a:rPr>
              <a:t>Data Visualization</a:t>
            </a:r>
            <a:endParaRPr lang="en-SG" sz="1100" dirty="0">
              <a:latin typeface="Hammersmith One" panose="020B0604020202020204" charset="0"/>
            </a:endParaRPr>
          </a:p>
        </p:txBody>
      </p:sp>
      <p:pic>
        <p:nvPicPr>
          <p:cNvPr id="13" name="Screen Recording 2">
            <a:hlinkClick r:id="" action="ppaction://media"/>
            <a:extLst>
              <a:ext uri="{FF2B5EF4-FFF2-40B4-BE49-F238E27FC236}">
                <a16:creationId xmlns:a16="http://schemas.microsoft.com/office/drawing/2014/main" id="{59CD2F3C-4E1E-4A71-BB88-F92C01902B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49740" y="1302898"/>
            <a:ext cx="2850467" cy="2199573"/>
          </a:xfrm>
          <a:prstGeom prst="rect">
            <a:avLst/>
          </a:prstGeom>
        </p:spPr>
      </p:pic>
      <p:grpSp>
        <p:nvGrpSpPr>
          <p:cNvPr id="3" name="Group 2">
            <a:extLst>
              <a:ext uri="{FF2B5EF4-FFF2-40B4-BE49-F238E27FC236}">
                <a16:creationId xmlns:a16="http://schemas.microsoft.com/office/drawing/2014/main" id="{546AEB47-0CBF-49A3-BCC1-70DEDE96478E}"/>
              </a:ext>
            </a:extLst>
          </p:cNvPr>
          <p:cNvGrpSpPr/>
          <p:nvPr/>
        </p:nvGrpSpPr>
        <p:grpSpPr>
          <a:xfrm>
            <a:off x="820306" y="1269229"/>
            <a:ext cx="2749285" cy="3750088"/>
            <a:chOff x="3649789" y="1046665"/>
            <a:chExt cx="2749285" cy="3750088"/>
          </a:xfrm>
        </p:grpSpPr>
        <p:pic>
          <p:nvPicPr>
            <p:cNvPr id="12" name="Picture 11">
              <a:extLst>
                <a:ext uri="{FF2B5EF4-FFF2-40B4-BE49-F238E27FC236}">
                  <a16:creationId xmlns:a16="http://schemas.microsoft.com/office/drawing/2014/main" id="{457DCAEB-C704-4A2F-AB21-21350D4C8717}"/>
                </a:ext>
              </a:extLst>
            </p:cNvPr>
            <p:cNvPicPr>
              <a:picLocks noChangeAspect="1"/>
            </p:cNvPicPr>
            <p:nvPr/>
          </p:nvPicPr>
          <p:blipFill rotWithShape="1">
            <a:blip r:embed="rId6"/>
            <a:srcRect l="6778" t="9867" r="8198" b="6545"/>
            <a:stretch/>
          </p:blipFill>
          <p:spPr>
            <a:xfrm>
              <a:off x="3649789" y="1046665"/>
              <a:ext cx="2749285" cy="2462219"/>
            </a:xfrm>
            <a:prstGeom prst="rect">
              <a:avLst/>
            </a:prstGeom>
          </p:spPr>
        </p:pic>
        <p:sp>
          <p:nvSpPr>
            <p:cNvPr id="17" name="Rectangle 16">
              <a:extLst>
                <a:ext uri="{FF2B5EF4-FFF2-40B4-BE49-F238E27FC236}">
                  <a16:creationId xmlns:a16="http://schemas.microsoft.com/office/drawing/2014/main" id="{C80EF943-CFD0-48B6-BFCF-DCBBF74B68AF}"/>
                </a:ext>
              </a:extLst>
            </p:cNvPr>
            <p:cNvSpPr/>
            <p:nvPr/>
          </p:nvSpPr>
          <p:spPr>
            <a:xfrm>
              <a:off x="3927711" y="3504091"/>
              <a:ext cx="1885648" cy="1292662"/>
            </a:xfrm>
            <a:prstGeom prst="rect">
              <a:avLst/>
            </a:prstGeom>
          </p:spPr>
          <p:txBody>
            <a:bodyPr wrap="square">
              <a:spAutoFit/>
            </a:bodyPr>
            <a:lstStyle/>
            <a:p>
              <a:pPr algn="ctr"/>
              <a:r>
                <a:rPr lang="en-SG" sz="2400" b="1" dirty="0">
                  <a:latin typeface="Istok Web" panose="020B0604020202020204" charset="0"/>
                </a:rPr>
                <a:t>Seaborn</a:t>
              </a:r>
              <a:endParaRPr lang="en-SG" sz="2000" b="1" dirty="0">
                <a:latin typeface="Istok Web" panose="020B0604020202020204" charset="0"/>
              </a:endParaRPr>
            </a:p>
            <a:p>
              <a:pPr algn="ctr"/>
              <a:r>
                <a:rPr lang="en-SG" sz="1800" dirty="0">
                  <a:latin typeface="Istok Web" panose="020B0604020202020204" charset="0"/>
                </a:rPr>
                <a:t>Covariance Matrix, Scatter Plot</a:t>
              </a:r>
            </a:p>
          </p:txBody>
        </p:sp>
      </p:grpSp>
      <p:sp>
        <p:nvSpPr>
          <p:cNvPr id="18" name="Rectangle 17">
            <a:extLst>
              <a:ext uri="{FF2B5EF4-FFF2-40B4-BE49-F238E27FC236}">
                <a16:creationId xmlns:a16="http://schemas.microsoft.com/office/drawing/2014/main" id="{947F4F11-2173-4459-8E0A-07B94C188DD4}"/>
              </a:ext>
            </a:extLst>
          </p:cNvPr>
          <p:cNvSpPr/>
          <p:nvPr/>
        </p:nvSpPr>
        <p:spPr>
          <a:xfrm>
            <a:off x="3932149" y="3726655"/>
            <a:ext cx="1885648" cy="738664"/>
          </a:xfrm>
          <a:prstGeom prst="rect">
            <a:avLst/>
          </a:prstGeom>
        </p:spPr>
        <p:txBody>
          <a:bodyPr wrap="square">
            <a:spAutoFit/>
          </a:bodyPr>
          <a:lstStyle/>
          <a:p>
            <a:pPr algn="ctr"/>
            <a:r>
              <a:rPr lang="en-SG" sz="2400" b="1" dirty="0" err="1">
                <a:latin typeface="Istok Web" panose="020B0604020202020204" charset="0"/>
              </a:rPr>
              <a:t>Plotly</a:t>
            </a:r>
            <a:endParaRPr lang="en-SG" sz="2400" b="1" dirty="0">
              <a:latin typeface="Istok Web" panose="020B0604020202020204" charset="0"/>
            </a:endParaRPr>
          </a:p>
          <a:p>
            <a:pPr algn="ctr"/>
            <a:r>
              <a:rPr lang="en-SG" sz="1800" dirty="0">
                <a:latin typeface="Istok Web" panose="020B0604020202020204" charset="0"/>
              </a:rPr>
              <a:t>Time-Series</a:t>
            </a:r>
            <a:endParaRPr lang="en-SG" sz="2000" dirty="0">
              <a:latin typeface="Istok Web" panose="020B0604020202020204" charset="0"/>
            </a:endParaRPr>
          </a:p>
        </p:txBody>
      </p:sp>
      <p:grpSp>
        <p:nvGrpSpPr>
          <p:cNvPr id="20" name="Group 19">
            <a:extLst>
              <a:ext uri="{FF2B5EF4-FFF2-40B4-BE49-F238E27FC236}">
                <a16:creationId xmlns:a16="http://schemas.microsoft.com/office/drawing/2014/main" id="{11C5DA59-181A-4675-B436-831E3D114AF4}"/>
              </a:ext>
            </a:extLst>
          </p:cNvPr>
          <p:cNvGrpSpPr/>
          <p:nvPr/>
        </p:nvGrpSpPr>
        <p:grpSpPr>
          <a:xfrm>
            <a:off x="6112058" y="1302898"/>
            <a:ext cx="3031942" cy="3439420"/>
            <a:chOff x="3261798" y="1053842"/>
            <a:chExt cx="3031942" cy="3439420"/>
          </a:xfrm>
        </p:grpSpPr>
        <p:pic>
          <p:nvPicPr>
            <p:cNvPr id="22" name="Picture 21">
              <a:extLst>
                <a:ext uri="{FF2B5EF4-FFF2-40B4-BE49-F238E27FC236}">
                  <a16:creationId xmlns:a16="http://schemas.microsoft.com/office/drawing/2014/main" id="{ADEBB557-0851-431A-A8A1-DD1AA942B0EE}"/>
                </a:ext>
              </a:extLst>
            </p:cNvPr>
            <p:cNvPicPr>
              <a:picLocks noChangeAspect="1"/>
            </p:cNvPicPr>
            <p:nvPr/>
          </p:nvPicPr>
          <p:blipFill>
            <a:blip r:embed="rId7"/>
            <a:srcRect/>
            <a:stretch/>
          </p:blipFill>
          <p:spPr>
            <a:xfrm>
              <a:off x="3261798" y="1053842"/>
              <a:ext cx="3031942" cy="2021295"/>
            </a:xfrm>
            <a:prstGeom prst="rect">
              <a:avLst/>
            </a:prstGeom>
          </p:spPr>
        </p:pic>
        <p:sp>
          <p:nvSpPr>
            <p:cNvPr id="23" name="Rectangle 22">
              <a:extLst>
                <a:ext uri="{FF2B5EF4-FFF2-40B4-BE49-F238E27FC236}">
                  <a16:creationId xmlns:a16="http://schemas.microsoft.com/office/drawing/2014/main" id="{B4DE66FC-8653-46B7-965C-26EB25BE3042}"/>
                </a:ext>
              </a:extLst>
            </p:cNvPr>
            <p:cNvSpPr/>
            <p:nvPr/>
          </p:nvSpPr>
          <p:spPr>
            <a:xfrm>
              <a:off x="3834945" y="3477599"/>
              <a:ext cx="1885648" cy="1015663"/>
            </a:xfrm>
            <a:prstGeom prst="rect">
              <a:avLst/>
            </a:prstGeom>
          </p:spPr>
          <p:txBody>
            <a:bodyPr wrap="square">
              <a:spAutoFit/>
            </a:bodyPr>
            <a:lstStyle/>
            <a:p>
              <a:pPr algn="ctr"/>
              <a:r>
                <a:rPr lang="en-SG" sz="2400" b="1" dirty="0">
                  <a:latin typeface="Istok Web" panose="020B0604020202020204" charset="0"/>
                </a:rPr>
                <a:t>Matplotlib</a:t>
              </a:r>
            </a:p>
            <a:p>
              <a:pPr algn="ctr"/>
              <a:r>
                <a:rPr lang="en-SG" sz="1800" dirty="0">
                  <a:latin typeface="Istok Web" panose="020B0604020202020204" charset="0"/>
                </a:rPr>
                <a:t>Time-Series (Hourly)</a:t>
              </a:r>
            </a:p>
          </p:txBody>
        </p:sp>
      </p:grpSp>
    </p:spTree>
    <p:extLst>
      <p:ext uri="{BB962C8B-B14F-4D97-AF65-F5344CB8AC3E}">
        <p14:creationId xmlns:p14="http://schemas.microsoft.com/office/powerpoint/2010/main" val="30836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4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0">
                <p:cTn id="12" repeatCount="indefinite" fill="hold" display="0">
                  <p:stCondLst>
                    <p:cond delay="indefinite"/>
                  </p:stCondLst>
                </p:cTn>
                <p:tgtEl>
                  <p:spTgt spid="1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8;p38">
            <a:extLst>
              <a:ext uri="{FF2B5EF4-FFF2-40B4-BE49-F238E27FC236}">
                <a16:creationId xmlns:a16="http://schemas.microsoft.com/office/drawing/2014/main" id="{AB44CE71-99EA-4018-9268-4AB7CDA1FA29}"/>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800" dirty="0">
                <a:latin typeface="Hammersmith One" panose="020B0604020202020204" charset="0"/>
              </a:rPr>
              <a:t>PROPOSED SOLUTION</a:t>
            </a:r>
          </a:p>
          <a:p>
            <a:pPr algn="r">
              <a:buClr>
                <a:schemeClr val="dk1"/>
              </a:buClr>
              <a:buSzPts val="1100"/>
            </a:pPr>
            <a:r>
              <a:rPr lang="en-SG" sz="2000" dirty="0">
                <a:latin typeface="Hammersmith One" panose="020B0604020202020204" charset="0"/>
              </a:rPr>
              <a:t>Data Visualization</a:t>
            </a:r>
            <a:endParaRPr lang="en-SG" sz="1100" dirty="0">
              <a:latin typeface="Hammersmith One" panose="020B0604020202020204" charset="0"/>
            </a:endParaRPr>
          </a:p>
        </p:txBody>
      </p:sp>
      <p:pic>
        <p:nvPicPr>
          <p:cNvPr id="4" name="Picture 3">
            <a:extLst>
              <a:ext uri="{FF2B5EF4-FFF2-40B4-BE49-F238E27FC236}">
                <a16:creationId xmlns:a16="http://schemas.microsoft.com/office/drawing/2014/main" id="{32473BE4-BBF3-4414-8A90-D97DD0D04C69}"/>
              </a:ext>
            </a:extLst>
          </p:cNvPr>
          <p:cNvPicPr>
            <a:picLocks noChangeAspect="1"/>
          </p:cNvPicPr>
          <p:nvPr/>
        </p:nvPicPr>
        <p:blipFill>
          <a:blip r:embed="rId3"/>
          <a:stretch>
            <a:fillRect/>
          </a:stretch>
        </p:blipFill>
        <p:spPr>
          <a:xfrm>
            <a:off x="835875" y="1074416"/>
            <a:ext cx="3787315" cy="3943984"/>
          </a:xfrm>
          <a:prstGeom prst="rect">
            <a:avLst/>
          </a:prstGeom>
        </p:spPr>
      </p:pic>
      <p:sp>
        <p:nvSpPr>
          <p:cNvPr id="14" name="Rectangle 13">
            <a:extLst>
              <a:ext uri="{FF2B5EF4-FFF2-40B4-BE49-F238E27FC236}">
                <a16:creationId xmlns:a16="http://schemas.microsoft.com/office/drawing/2014/main" id="{44EECE5D-5006-445B-BEB1-914AA426BE1B}"/>
              </a:ext>
            </a:extLst>
          </p:cNvPr>
          <p:cNvSpPr/>
          <p:nvPr/>
        </p:nvSpPr>
        <p:spPr>
          <a:xfrm>
            <a:off x="4842375" y="1769135"/>
            <a:ext cx="3592800" cy="2554545"/>
          </a:xfrm>
          <a:prstGeom prst="rect">
            <a:avLst/>
          </a:prstGeom>
        </p:spPr>
        <p:txBody>
          <a:bodyPr wrap="square">
            <a:spAutoFit/>
          </a:bodyPr>
          <a:lstStyle/>
          <a:p>
            <a:pPr marL="342900" indent="-342900">
              <a:buFont typeface="Arial" panose="020B0604020202020204" pitchFamily="34" charset="0"/>
              <a:buChar char="•"/>
            </a:pPr>
            <a:r>
              <a:rPr lang="en-SG" sz="2000" dirty="0">
                <a:latin typeface="Istok Web" panose="020B0604020202020204" charset="0"/>
              </a:rPr>
              <a:t>Correlation Matrix</a:t>
            </a:r>
          </a:p>
          <a:p>
            <a:pPr marL="342900" indent="-342900">
              <a:buFont typeface="Arial" panose="020B0604020202020204" pitchFamily="34" charset="0"/>
              <a:buChar char="•"/>
            </a:pPr>
            <a:r>
              <a:rPr lang="en-SG" sz="2000" dirty="0">
                <a:latin typeface="Istok Web" panose="020B0604020202020204" charset="0"/>
              </a:rPr>
              <a:t>Observed correlation between Brightness and FRP</a:t>
            </a:r>
          </a:p>
          <a:p>
            <a:pPr marL="342900" indent="-342900">
              <a:buFont typeface="Arial" panose="020B0604020202020204" pitchFamily="34" charset="0"/>
              <a:buChar char="•"/>
            </a:pPr>
            <a:r>
              <a:rPr lang="en-SG" sz="2000" dirty="0">
                <a:latin typeface="Istok Web" panose="020B0604020202020204" charset="0"/>
              </a:rPr>
              <a:t>Observed correlation between scan and track (related to satellite movement)</a:t>
            </a:r>
          </a:p>
        </p:txBody>
      </p:sp>
    </p:spTree>
    <p:extLst>
      <p:ext uri="{BB962C8B-B14F-4D97-AF65-F5344CB8AC3E}">
        <p14:creationId xmlns:p14="http://schemas.microsoft.com/office/powerpoint/2010/main" val="3346081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8;p38">
            <a:extLst>
              <a:ext uri="{FF2B5EF4-FFF2-40B4-BE49-F238E27FC236}">
                <a16:creationId xmlns:a16="http://schemas.microsoft.com/office/drawing/2014/main" id="{AB44CE71-99EA-4018-9268-4AB7CDA1FA29}"/>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800" dirty="0">
                <a:latin typeface="Hammersmith One" panose="020B0604020202020204" charset="0"/>
              </a:rPr>
              <a:t>PROPOSED SOLUTION</a:t>
            </a:r>
          </a:p>
          <a:p>
            <a:pPr algn="r">
              <a:buClr>
                <a:schemeClr val="dk1"/>
              </a:buClr>
              <a:buSzPts val="1100"/>
            </a:pPr>
            <a:r>
              <a:rPr lang="en-SG" sz="2000" dirty="0">
                <a:latin typeface="Hammersmith One" panose="020B0604020202020204" charset="0"/>
              </a:rPr>
              <a:t>Data Visualization</a:t>
            </a:r>
            <a:endParaRPr lang="en-SG" sz="1100" dirty="0">
              <a:latin typeface="Hammersmith One" panose="020B0604020202020204" charset="0"/>
            </a:endParaRPr>
          </a:p>
        </p:txBody>
      </p:sp>
      <p:sp>
        <p:nvSpPr>
          <p:cNvPr id="14" name="Rectangle 13">
            <a:extLst>
              <a:ext uri="{FF2B5EF4-FFF2-40B4-BE49-F238E27FC236}">
                <a16:creationId xmlns:a16="http://schemas.microsoft.com/office/drawing/2014/main" id="{44EECE5D-5006-445B-BEB1-914AA426BE1B}"/>
              </a:ext>
            </a:extLst>
          </p:cNvPr>
          <p:cNvSpPr/>
          <p:nvPr/>
        </p:nvSpPr>
        <p:spPr>
          <a:xfrm>
            <a:off x="5379098" y="2102931"/>
            <a:ext cx="3592800" cy="1631216"/>
          </a:xfrm>
          <a:prstGeom prst="rect">
            <a:avLst/>
          </a:prstGeom>
        </p:spPr>
        <p:txBody>
          <a:bodyPr wrap="square">
            <a:spAutoFit/>
          </a:bodyPr>
          <a:lstStyle/>
          <a:p>
            <a:pPr marL="342900" indent="-342900">
              <a:buFont typeface="Arial" panose="020B0604020202020204" pitchFamily="34" charset="0"/>
              <a:buChar char="•"/>
            </a:pPr>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for every satellite recording</a:t>
            </a:r>
          </a:p>
          <a:p>
            <a:pPr marL="342900" indent="-342900">
              <a:buFont typeface="Arial" panose="020B0604020202020204" pitchFamily="34" charset="0"/>
              <a:buChar char="•"/>
            </a:pPr>
            <a:r>
              <a:rPr lang="en-SG" sz="2000" dirty="0">
                <a:latin typeface="Istok Web" panose="020B0604020202020204" charset="0"/>
              </a:rPr>
              <a:t>Observed repeated/segmented data</a:t>
            </a:r>
          </a:p>
        </p:txBody>
      </p:sp>
      <p:pic>
        <p:nvPicPr>
          <p:cNvPr id="6" name="Screen Recording 2">
            <a:hlinkClick r:id="" action="ppaction://media"/>
            <a:extLst>
              <a:ext uri="{FF2B5EF4-FFF2-40B4-BE49-F238E27FC236}">
                <a16:creationId xmlns:a16="http://schemas.microsoft.com/office/drawing/2014/main" id="{253F1C05-7A1C-444B-BDA9-313F83935B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5875" y="1165642"/>
            <a:ext cx="4543223" cy="3505794"/>
          </a:xfrm>
          <a:prstGeom prst="rect">
            <a:avLst/>
          </a:prstGeom>
        </p:spPr>
      </p:pic>
    </p:spTree>
    <p:extLst>
      <p:ext uri="{BB962C8B-B14F-4D97-AF65-F5344CB8AC3E}">
        <p14:creationId xmlns:p14="http://schemas.microsoft.com/office/powerpoint/2010/main" val="323514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0">
                <p:cTn id="12" fill="hold" display="0">
                  <p:stCondLst>
                    <p:cond delay="indefinite"/>
                  </p:stCondLst>
                </p:cTn>
                <p:tgtEl>
                  <p:spTgt spid="6"/>
                </p:tgtEl>
              </p:cMediaNode>
            </p:video>
          </p:childTnLst>
        </p:cTn>
      </p:par>
    </p:tnLst>
  </p:timing>
</p:sld>
</file>

<file path=ppt/theme/theme1.xml><?xml version="1.0" encoding="utf-8"?>
<a:theme xmlns:a="http://schemas.openxmlformats.org/drawingml/2006/main" name="HVAC Project Proposal by Slidesgo">
  <a:themeElements>
    <a:clrScheme name="Custom 8">
      <a:dk1>
        <a:srgbClr val="000000"/>
      </a:dk1>
      <a:lt1>
        <a:srgbClr val="FFFFFF"/>
      </a:lt1>
      <a:dk2>
        <a:srgbClr val="595959"/>
      </a:dk2>
      <a:lt2>
        <a:srgbClr val="EEEEEE"/>
      </a:lt2>
      <a:accent1>
        <a:srgbClr val="F77C29"/>
      </a:accent1>
      <a:accent2>
        <a:srgbClr val="000000"/>
      </a:accent2>
      <a:accent3>
        <a:srgbClr val="434343"/>
      </a:accent3>
      <a:accent4>
        <a:srgbClr val="666666"/>
      </a:accent4>
      <a:accent5>
        <a:srgbClr val="999999"/>
      </a:accent5>
      <a:accent6>
        <a:srgbClr val="B7B7B7"/>
      </a:accent6>
      <a:hlink>
        <a:srgbClr val="0000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TotalTime>
  <Words>526</Words>
  <Application>Microsoft Office PowerPoint</Application>
  <PresentationFormat>On-screen Show (16:9)</PresentationFormat>
  <Paragraphs>76</Paragraphs>
  <Slides>12</Slides>
  <Notes>12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Hammersmith One</vt:lpstr>
      <vt:lpstr>Istok Web</vt:lpstr>
      <vt:lpstr>Arial</vt:lpstr>
      <vt:lpstr>Neue Haas Grotesk Text Pro</vt:lpstr>
      <vt:lpstr>Helvetica Neue</vt:lpstr>
      <vt:lpstr>HVAC Project Proposal by Slidesgo</vt:lpstr>
      <vt:lpstr>PREDICTING HOTSPOT INTENSITIES</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HOTSPOT INTENSITIES</dc:title>
  <cp:lastModifiedBy>Symus Say</cp:lastModifiedBy>
  <cp:revision>38</cp:revision>
  <dcterms:modified xsi:type="dcterms:W3CDTF">2021-04-13T15:58:07Z</dcterms:modified>
</cp:coreProperties>
</file>